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CF44-238E-4FF7-9921-E18233B3DCD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64050"/>
            <a:ext cx="5607050" cy="42275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54904-22C7-4B66-9A51-B4654159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4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4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4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4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4332" indent="-464332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Children who eat breakfast at school:</a:t>
            </a:r>
          </a:p>
          <a:p>
            <a:pPr marL="989028" lvl="4" indent="-464332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Increase their math and reading scores</a:t>
            </a:r>
          </a:p>
          <a:p>
            <a:pPr marL="989028" lvl="4" indent="-464332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Perform better on standardized tests</a:t>
            </a:r>
          </a:p>
          <a:p>
            <a:pPr marL="989028" lvl="4" indent="-464332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Improve their speed and memory in cognitive tests</a:t>
            </a:r>
          </a:p>
          <a:p>
            <a:endParaRPr lang="en-US" dirty="0" smtClean="0"/>
          </a:p>
          <a:p>
            <a:r>
              <a:rPr lang="en-US" dirty="0" smtClean="0"/>
              <a:t>Also has health benefits for school breakfast: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27D86"/>
                </a:solidFill>
                <a:latin typeface="Georgia" panose="02040502050405020303" pitchFamily="18" charset="0"/>
              </a:rPr>
              <a:t>Decreases the risk of food insecurity, especially for low-income children.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27D86"/>
                </a:solidFill>
                <a:latin typeface="Georgia" panose="02040502050405020303" pitchFamily="18" charset="0"/>
              </a:rPr>
              <a:t>A healthy breakfast each day helps prevent obesity.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27D86"/>
                </a:solidFill>
                <a:latin typeface="Georgia" panose="02040502050405020303" pitchFamily="18" charset="0"/>
              </a:rPr>
              <a:t>Children who eat school breakfast eat more fruits, drink more milk, and eat a wider variety of foods. </a:t>
            </a:r>
          </a:p>
          <a:p>
            <a:endParaRPr lang="en-US" dirty="0" smtClean="0"/>
          </a:p>
          <a:p>
            <a:r>
              <a:rPr lang="en-US" dirty="0" smtClean="0"/>
              <a:t>Summer/Afterschool</a:t>
            </a:r>
            <a:r>
              <a:rPr lang="en-US" baseline="0" dirty="0" smtClean="0"/>
              <a:t> meals – fights obesity. Yet still these programs are limited!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7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Takes</a:t>
            </a:r>
            <a:r>
              <a:rPr lang="en-US" baseline="0" dirty="0" smtClean="0"/>
              <a:t> away both monetary barriers as well as stigma.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1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Breakfast in the Classroom usually takes about 10-15 minutes to serve, eat, and clean up.</a:t>
            </a:r>
          </a:p>
          <a:p>
            <a:pPr>
              <a:buNone/>
            </a:pPr>
            <a:r>
              <a:rPr lang="en-US" dirty="0"/>
              <a:t>Good time to take attendance, collect homework, do morning announcements. </a:t>
            </a:r>
          </a:p>
          <a:p>
            <a:pPr defTabSz="928665">
              <a:defRPr/>
            </a:pPr>
            <a:r>
              <a:rPr lang="en-US" dirty="0"/>
              <a:t>Teachers critical to the sustainability and success of BIC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</a:t>
            </a:r>
            <a:r>
              <a:rPr lang="en-US" baseline="0" dirty="0" smtClean="0"/>
              <a:t> out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9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4332" indent="-464332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Children who eat breakfast at school:</a:t>
            </a:r>
          </a:p>
          <a:p>
            <a:pPr marL="989028" lvl="4" indent="-464332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Increase their math and reading scores</a:t>
            </a:r>
          </a:p>
          <a:p>
            <a:pPr marL="989028" lvl="4" indent="-464332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Perform better on standardized tests</a:t>
            </a:r>
          </a:p>
          <a:p>
            <a:pPr marL="989028" lvl="4" indent="-464332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Improve their speed and memory in cognitive tests</a:t>
            </a:r>
          </a:p>
          <a:p>
            <a:endParaRPr lang="en-US" dirty="0" smtClean="0"/>
          </a:p>
          <a:p>
            <a:r>
              <a:rPr lang="en-US" dirty="0" smtClean="0"/>
              <a:t>Also has health benefits for school breakfast: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27D86"/>
                </a:solidFill>
                <a:latin typeface="Georgia" panose="02040502050405020303" pitchFamily="18" charset="0"/>
              </a:rPr>
              <a:t>Decreases the risk of food insecurity, especially for low-income children.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27D86"/>
                </a:solidFill>
                <a:latin typeface="Georgia" panose="02040502050405020303" pitchFamily="18" charset="0"/>
              </a:rPr>
              <a:t>A healthy breakfast each day helps prevent obesity.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27D86"/>
                </a:solidFill>
                <a:latin typeface="Georgia" panose="02040502050405020303" pitchFamily="18" charset="0"/>
              </a:rPr>
              <a:t>Children who eat school breakfast eat more fruits, drink more milk, and eat a wider variety of foods. </a:t>
            </a:r>
          </a:p>
          <a:p>
            <a:endParaRPr lang="en-US" dirty="0" smtClean="0"/>
          </a:p>
          <a:p>
            <a:r>
              <a:rPr lang="en-US" dirty="0" smtClean="0"/>
              <a:t>Summer/Afterschool</a:t>
            </a:r>
            <a:r>
              <a:rPr lang="en-US" baseline="0" dirty="0" smtClean="0"/>
              <a:t> meals – fights obesity. Yet still these programs are limited!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7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3DCB7-EC35-42D4-8CC9-E4466C9065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81000" y="30480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89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15065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2286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2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4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91265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3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810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91265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96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00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22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762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3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199"/>
            <a:ext cx="5486400" cy="3127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b="17040"/>
          <a:stretch/>
        </p:blipFill>
        <p:spPr bwMode="auto">
          <a:xfrm>
            <a:off x="304800" y="914400"/>
            <a:ext cx="844793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13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:\In Production\Programs and Services\Hunger Action Summit\Hunger Action Summit 2016\Logos\HungerActionSummit2016_updated logo RGB-0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7" b="24560"/>
          <a:stretch/>
        </p:blipFill>
        <p:spPr bwMode="auto">
          <a:xfrm>
            <a:off x="400438" y="5791200"/>
            <a:ext cx="2342762" cy="9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90" y="5969562"/>
            <a:ext cx="850845" cy="65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07" y="5936455"/>
            <a:ext cx="71309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6462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filer\Filer\shfb\communications\In Production\Programs and Services\Hunger Action Summit 2015\Invitation\bofa_enterprise_lo1_h_rgb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9" y="6172200"/>
            <a:ext cx="1374396" cy="27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5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Closing Remarks: Take Action- Leverage Opportunities for Impact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Crystal </a:t>
            </a:r>
            <a:r>
              <a:rPr lang="en-US" dirty="0" err="1" smtClean="0">
                <a:solidFill>
                  <a:schemeClr val="tx1"/>
                </a:solidFill>
              </a:rPr>
              <a:t>FitzSimons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09865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A579C"/>
                </a:solidFill>
                <a:latin typeface="Proxima Nova Semibold"/>
                <a:cs typeface="Proxima Nova Semibold"/>
              </a:rPr>
              <a:t>I</a:t>
            </a:r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mportance of Summer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95" y="4864666"/>
            <a:ext cx="2908096" cy="5064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rgbClr val="527D86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3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r="15038"/>
          <a:stretch/>
        </p:blipFill>
        <p:spPr bwMode="auto">
          <a:xfrm>
            <a:off x="741224" y="2020626"/>
            <a:ext cx="2908096" cy="2667279"/>
          </a:xfrm>
          <a:prstGeom prst="rect">
            <a:avLst/>
          </a:prstGeom>
          <a:noFill/>
          <a:ln w="28575">
            <a:solidFill>
              <a:srgbClr val="527D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941885" y="1828800"/>
            <a:ext cx="5017477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None/>
              <a:defRPr/>
            </a:pPr>
            <a:endParaRPr lang="en-US" sz="2000" dirty="0" smtClean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Children gain more weight during the summer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Children are more likely to be food insecure during the summer 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Impact felt more in states with low Summer Food participation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Summer Learning Slide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9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Meeting our Students’ Nutritional Needs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95" y="4864666"/>
            <a:ext cx="2908096" cy="5064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Summer Food Service Program</a:t>
            </a:r>
            <a:endParaRPr lang="en-US" sz="2000" b="1" dirty="0">
              <a:solidFill>
                <a:srgbClr val="527D86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941885" y="1828800"/>
            <a:ext cx="5017477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None/>
              <a:defRPr/>
            </a:pPr>
            <a:endParaRPr lang="en-US" sz="2000" dirty="0" smtClean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Provides free, nutritious meals to low-income children 18 and under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Operates when school is not in session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Qualify based on area eligibility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1 in 5 reached in CA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</p:txBody>
      </p:sp>
      <p:pic>
        <p:nvPicPr>
          <p:cNvPr id="13" name="Picture 7" descr="Image result for pictures of kids e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3" y="2447926"/>
            <a:ext cx="3320738" cy="2209800"/>
          </a:xfrm>
          <a:prstGeom prst="rect">
            <a:avLst/>
          </a:prstGeom>
          <a:noFill/>
          <a:ln w="28575">
            <a:solidFill>
              <a:srgbClr val="527D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Strategies to Increase Participation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941885" y="2057400"/>
            <a:ext cx="5017477" cy="318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Programming and activities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>
                <a:solidFill>
                  <a:srgbClr val="527D86"/>
                </a:solidFill>
                <a:latin typeface="Georgia" panose="02040502050405020303" pitchFamily="18" charset="0"/>
              </a:rPr>
              <a:t>Build community support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>
                <a:solidFill>
                  <a:srgbClr val="527D86"/>
                </a:solidFill>
                <a:latin typeface="Georgia" panose="02040502050405020303" pitchFamily="18" charset="0"/>
              </a:rPr>
              <a:t>Provide interesting programming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>
                <a:solidFill>
                  <a:srgbClr val="527D86"/>
                </a:solidFill>
                <a:latin typeface="Georgia" panose="02040502050405020303" pitchFamily="18" charset="0"/>
              </a:rPr>
              <a:t>Identify new opportunities for sites</a:t>
            </a:r>
          </a:p>
          <a:p>
            <a:pPr lvl="1"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1800" dirty="0">
                <a:solidFill>
                  <a:srgbClr val="527D86"/>
                </a:solidFill>
                <a:latin typeface="Georgia" panose="02040502050405020303" pitchFamily="18" charset="0"/>
              </a:rPr>
              <a:t>WIC clinics, Farmers markets, Libraries, </a:t>
            </a:r>
            <a:r>
              <a:rPr lang="en-US" sz="18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Churches</a:t>
            </a:r>
            <a:endParaRPr lang="en-US" sz="1800" dirty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ct val="40000"/>
              </a:spcBef>
              <a:buClr>
                <a:schemeClr val="tx1"/>
              </a:buClr>
              <a:buSzPct val="120000"/>
              <a:buNone/>
              <a:defRPr/>
            </a:pPr>
            <a:endParaRPr lang="en-US" sz="2200" dirty="0" smtClean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5043"/>
            <a:ext cx="3116263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8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Meeting our Students Nutritional Needs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pic>
        <p:nvPicPr>
          <p:cNvPr id="17" name="Picture 2" descr="http://beyondbreakfast.org/wp-content/uploads/2011/08/Breakfast_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r="12759"/>
          <a:stretch/>
        </p:blipFill>
        <p:spPr bwMode="auto">
          <a:xfrm>
            <a:off x="753995" y="2068513"/>
            <a:ext cx="2908096" cy="2667279"/>
          </a:xfrm>
          <a:prstGeom prst="rect">
            <a:avLst/>
          </a:prstGeom>
          <a:noFill/>
          <a:ln w="28575">
            <a:solidFill>
              <a:srgbClr val="527D8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53995" y="4864666"/>
            <a:ext cx="2908096" cy="50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Afterschool Meals and Snacks</a:t>
            </a:r>
            <a:endParaRPr lang="en-US" sz="2000" b="1" dirty="0">
              <a:solidFill>
                <a:srgbClr val="527D86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25545" y="1981200"/>
            <a:ext cx="4656480" cy="439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Provides up to a meal and a snack after school, on weekends, and school holidays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>
                <a:solidFill>
                  <a:srgbClr val="527D86"/>
                </a:solidFill>
                <a:latin typeface="Georgia" panose="02040502050405020303" pitchFamily="18" charset="0"/>
              </a:rPr>
              <a:t>Serves low-income areas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>
                <a:solidFill>
                  <a:srgbClr val="527D86"/>
                </a:solidFill>
                <a:latin typeface="Georgia" panose="02040502050405020303" pitchFamily="18" charset="0"/>
              </a:rPr>
              <a:t>Requires enrichment activity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>
                <a:solidFill>
                  <a:srgbClr val="527D86"/>
                </a:solidFill>
                <a:latin typeface="Georgia" panose="02040502050405020303" pitchFamily="18" charset="0"/>
              </a:rPr>
              <a:t>Available through Child and Adult Care Food Program (CACFP)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>
                <a:solidFill>
                  <a:srgbClr val="527D86"/>
                </a:solidFill>
                <a:latin typeface="Georgia" panose="02040502050405020303" pitchFamily="18" charset="0"/>
              </a:rPr>
              <a:t>Must meet state or local health and safety standards</a:t>
            </a:r>
          </a:p>
          <a:p>
            <a:pPr marL="0" indent="0">
              <a:spcBef>
                <a:spcPct val="40000"/>
              </a:spcBef>
              <a:buClr>
                <a:schemeClr val="tx1"/>
              </a:buClr>
              <a:buSzPct val="120000"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34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Strategies to Increase Participation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53995" y="4864666"/>
            <a:ext cx="2908096" cy="50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Afterschool Meals and Snacks</a:t>
            </a:r>
            <a:endParaRPr lang="en-US" sz="2000" b="1" dirty="0">
              <a:solidFill>
                <a:srgbClr val="527D86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25545" y="1981200"/>
            <a:ext cx="4656480" cy="439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What is enrichment?</a:t>
            </a:r>
          </a:p>
          <a:p>
            <a:pPr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Get the Athletes into the program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Build on existing transportation</a:t>
            </a:r>
            <a:endParaRPr lang="en-US" sz="2200" dirty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ct val="40000"/>
              </a:spcBef>
              <a:buClr>
                <a:schemeClr val="tx1"/>
              </a:buClr>
              <a:buSzPct val="120000"/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</p:txBody>
      </p:sp>
      <p:pic>
        <p:nvPicPr>
          <p:cNvPr id="12" name="Picture 11" descr="strawberry bo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32" y="1905174"/>
            <a:ext cx="2721052" cy="410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1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Child Nutrition Reauthorization 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941885" y="1828800"/>
            <a:ext cx="5017477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40000"/>
              </a:spcBef>
              <a:buClr>
                <a:schemeClr val="tx1"/>
              </a:buClr>
              <a:buSzPct val="120000"/>
              <a:buNone/>
              <a:defRPr/>
            </a:pPr>
            <a:endParaRPr lang="en-US" sz="2200" b="1" dirty="0" smtClean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Summer Meals Act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Summer EBT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CACFP snack 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HAPPENING NOW!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</p:txBody>
      </p:sp>
      <p:pic>
        <p:nvPicPr>
          <p:cNvPr id="13" name="Picture 7" descr="Image result for pictures of kids e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667000"/>
            <a:ext cx="3106035" cy="2066925"/>
          </a:xfrm>
          <a:prstGeom prst="rect">
            <a:avLst/>
          </a:prstGeom>
          <a:noFill/>
          <a:ln w="28575">
            <a:solidFill>
              <a:srgbClr val="527D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649" y="285750"/>
            <a:ext cx="9144000" cy="6858000"/>
          </a:xfrm>
          <a:prstGeom prst="rect">
            <a:avLst/>
          </a:prstGeom>
          <a:solidFill>
            <a:srgbClr val="E8E7D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4415135"/>
            <a:ext cx="9144000" cy="461665"/>
          </a:xfrm>
          <a:prstGeom prst="rect">
            <a:avLst/>
          </a:prstGeom>
          <a:solidFill>
            <a:srgbClr val="D5D0B3"/>
          </a:solidFill>
          <a:ln>
            <a:noFill/>
          </a:ln>
          <a:effectLst>
            <a:outerShdw blurRad="203200" dist="23000" dir="54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0" y="0"/>
            <a:ext cx="9144000" cy="21590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ppt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49" y="140998"/>
            <a:ext cx="2980084" cy="119203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01433" y="1485432"/>
            <a:ext cx="3285066" cy="1588"/>
          </a:xfrm>
          <a:prstGeom prst="line">
            <a:avLst/>
          </a:prstGeom>
          <a:ln w="38100" cap="flat" cmpd="sng" algn="ctr">
            <a:solidFill>
              <a:srgbClr val="CB6C1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58249" y="1532103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FRAC.org</a:t>
            </a:r>
            <a:endParaRPr lang="en-US" sz="20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16364"/>
            <a:ext cx="782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A579C"/>
                </a:solidFill>
                <a:latin typeface="Proxima Nova Regular"/>
                <a:cs typeface="Proxima Nova Regular"/>
              </a:rPr>
              <a:t>Crystal FitzSimons </a:t>
            </a:r>
          </a:p>
          <a:p>
            <a:pPr algn="ctr"/>
            <a:r>
              <a:rPr lang="en-US" sz="2800" dirty="0" smtClean="0">
                <a:solidFill>
                  <a:srgbClr val="0A579C"/>
                </a:solidFill>
                <a:latin typeface="Proxima Nova Regular"/>
                <a:cs typeface="Proxima Nova Regular"/>
              </a:rPr>
              <a:t> 202.640.1106 | cfitzsimons@frac.org</a:t>
            </a:r>
            <a:r>
              <a:rPr lang="en-US" sz="2000" dirty="0" smtClean="0">
                <a:solidFill>
                  <a:srgbClr val="0A579C"/>
                </a:solidFill>
                <a:latin typeface="Proxima Nova Regular"/>
                <a:cs typeface="Proxima Nova Regular"/>
              </a:rPr>
              <a:t/>
            </a:r>
            <a:br>
              <a:rPr lang="en-US" sz="2000" dirty="0" smtClean="0">
                <a:solidFill>
                  <a:srgbClr val="0A579C"/>
                </a:solidFill>
                <a:latin typeface="Proxima Nova Regular"/>
                <a:cs typeface="Proxima Nova Regular"/>
              </a:rPr>
            </a:br>
            <a:endParaRPr lang="en-US" sz="2000" dirty="0">
              <a:solidFill>
                <a:srgbClr val="0A579C"/>
              </a:solidFill>
              <a:latin typeface="Proxima Nova Regular"/>
              <a:cs typeface="Proxima Nova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415135"/>
            <a:ext cx="417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B6C16"/>
                </a:solidFill>
                <a:latin typeface="Proxima Nova Semibold"/>
                <a:cs typeface="Proxima Nova Semibold"/>
              </a:rPr>
              <a:t>Connect With FRAC</a:t>
            </a:r>
            <a:endParaRPr lang="en-US" sz="2400" dirty="0">
              <a:solidFill>
                <a:srgbClr val="CB6C16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10" name="Picture 9" descr="frac-ppt-icons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06" y="4980577"/>
            <a:ext cx="601134" cy="601134"/>
          </a:xfrm>
          <a:prstGeom prst="rect">
            <a:avLst/>
          </a:prstGeom>
        </p:spPr>
      </p:pic>
      <p:pic>
        <p:nvPicPr>
          <p:cNvPr id="11" name="Picture 10" descr="frac-ppt-icons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135" y="4994421"/>
            <a:ext cx="574590" cy="574590"/>
          </a:xfrm>
          <a:prstGeom prst="rect">
            <a:avLst/>
          </a:prstGeom>
        </p:spPr>
      </p:pic>
      <p:pic>
        <p:nvPicPr>
          <p:cNvPr id="12" name="Picture 11" descr="frac-ppt-icons-0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31" y="5537200"/>
            <a:ext cx="561885" cy="561885"/>
          </a:xfrm>
          <a:prstGeom prst="rect">
            <a:avLst/>
          </a:prstGeom>
        </p:spPr>
      </p:pic>
      <p:pic>
        <p:nvPicPr>
          <p:cNvPr id="13" name="Picture 12" descr="frac-ppt-icons-0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76" y="6124485"/>
            <a:ext cx="573736" cy="573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6553" y="5162489"/>
            <a:ext cx="191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B6C16"/>
                </a:solidFill>
                <a:latin typeface="Proxima Nova Semibold"/>
                <a:cs typeface="Proxima Nova Semibold"/>
              </a:rPr>
              <a:t>@fractweets</a:t>
            </a:r>
            <a:endParaRPr lang="en-US" dirty="0">
              <a:solidFill>
                <a:srgbClr val="CB6C16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9116" y="5162489"/>
            <a:ext cx="191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B6C16"/>
                </a:solidFill>
                <a:latin typeface="Proxima Nova Semibold"/>
                <a:cs typeface="Proxima Nova Semibold"/>
              </a:rPr>
              <a:t>@fracgram</a:t>
            </a:r>
            <a:endParaRPr lang="en-US" dirty="0">
              <a:solidFill>
                <a:srgbClr val="CB6C16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112" y="5729753"/>
            <a:ext cx="509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B6C16"/>
                </a:solidFill>
                <a:latin typeface="Proxima Nova Semibold"/>
                <a:cs typeface="Proxima Nova Semibold"/>
              </a:rPr>
              <a:t>Facebook.com/foodresearchandactioncenter</a:t>
            </a:r>
            <a:endParaRPr lang="en-US" dirty="0">
              <a:solidFill>
                <a:srgbClr val="CB6C16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2116" y="6303489"/>
            <a:ext cx="593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B6C16"/>
                </a:solidFill>
                <a:latin typeface="Proxima Nova Semibold"/>
                <a:cs typeface="Proxima Nova Semibold"/>
              </a:rPr>
              <a:t>Linkedin.com/company/food-research-and-action-center</a:t>
            </a:r>
            <a:endParaRPr lang="en-US" dirty="0">
              <a:solidFill>
                <a:srgbClr val="CB6C16"/>
              </a:solidFill>
              <a:latin typeface="Proxima Nova Semibold"/>
              <a:cs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1773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Meeting our Children’s Nutritional Needs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53995" y="4864666"/>
            <a:ext cx="2908096" cy="50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2000" b="1" dirty="0">
              <a:solidFill>
                <a:srgbClr val="527D86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25545" y="2222105"/>
            <a:ext cx="4656480" cy="415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20000"/>
              <a:buNone/>
              <a:defRPr/>
            </a:pPr>
            <a:r>
              <a:rPr lang="en-US" sz="28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Child Nutrition Programs</a:t>
            </a:r>
          </a:p>
          <a:p>
            <a:pPr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School Breakfast Program</a:t>
            </a:r>
          </a:p>
          <a:p>
            <a:pPr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Summer Food Service Program</a:t>
            </a:r>
          </a:p>
          <a:p>
            <a:pPr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Afterschool Meals and Snacks</a:t>
            </a:r>
            <a:endParaRPr lang="en-US" sz="2200" dirty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National School Lunch Program</a:t>
            </a:r>
          </a:p>
          <a:p>
            <a:pPr marL="0" indent="0">
              <a:buClr>
                <a:schemeClr val="tx1"/>
              </a:buClr>
              <a:buSzPct val="120000"/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</p:txBody>
      </p:sp>
      <p:pic>
        <p:nvPicPr>
          <p:cNvPr id="13" name="Picture 12" descr="strawberry bo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39" y="1814336"/>
            <a:ext cx="2721052" cy="410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4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Meeting our Children’s Nutritional Needs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53995" y="4864666"/>
            <a:ext cx="2908096" cy="50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School Breakfast Program</a:t>
            </a:r>
            <a:endParaRPr lang="en-US" sz="2000" b="1" dirty="0">
              <a:solidFill>
                <a:srgbClr val="527D86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25545" y="2222105"/>
            <a:ext cx="4656480" cy="415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Provides a morning meal, typically served before the start of the school day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Low-income students eligible for free or reduced price meals</a:t>
            </a: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2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Must meet USDA guidelines for healthy, nutritious meal</a:t>
            </a:r>
          </a:p>
          <a:p>
            <a:pPr marL="0" indent="0">
              <a:spcBef>
                <a:spcPct val="40000"/>
              </a:spcBef>
              <a:buClr>
                <a:schemeClr val="tx1"/>
              </a:buClr>
              <a:buSzPct val="120000"/>
              <a:buNone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spcBef>
                <a:spcPct val="4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sz="3000" dirty="0" smtClean="0">
              <a:latin typeface="Times New Roman" pitchFamily="18" charset="0"/>
            </a:endParaRPr>
          </a:p>
          <a:p>
            <a:pPr>
              <a:buClr>
                <a:schemeClr val="tx1"/>
              </a:buClr>
              <a:defRPr/>
            </a:pPr>
            <a:endParaRPr lang="en-US" dirty="0" smtClean="0"/>
          </a:p>
        </p:txBody>
      </p:sp>
      <p:pic>
        <p:nvPicPr>
          <p:cNvPr id="12" name="Picture 5" descr="ANd9GcTq19UmiRvID1yMyYfLRLwjBsrOMd94AJ_jDGhx0G2jRdz2Z2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131771"/>
            <a:ext cx="2532120" cy="265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2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572000" y="0"/>
            <a:ext cx="4572000" cy="6199362"/>
          </a:xfrm>
          <a:prstGeom prst="rect">
            <a:avLst/>
          </a:prstGeom>
          <a:solidFill>
            <a:srgbClr val="E8E7D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297A9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67250" y="387350"/>
            <a:ext cx="4286250" cy="1162050"/>
          </a:xfrm>
        </p:spPr>
        <p:txBody>
          <a:bodyPr anchor="t">
            <a:noAutofit/>
          </a:bodyPr>
          <a:lstStyle/>
          <a:p>
            <a:pPr algn="ctr"/>
            <a:r>
              <a:rPr lang="en-US" sz="2700" dirty="0" smtClean="0">
                <a:solidFill>
                  <a:srgbClr val="527D86"/>
                </a:solidFill>
                <a:latin typeface="Proxima Nova Semibold"/>
                <a:cs typeface="Proxima Nova Semibold"/>
              </a:rPr>
              <a:t>Improving Academic Achievement</a:t>
            </a:r>
            <a:endParaRPr lang="en-US" sz="2700" dirty="0">
              <a:solidFill>
                <a:srgbClr val="527D86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1549400"/>
            <a:ext cx="457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School Breakfast: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Improved test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27D86"/>
                </a:solidFill>
                <a:latin typeface="Georgia" panose="02040502050405020303" pitchFamily="18" charset="0"/>
              </a:rPr>
              <a:t>Less tardiness and absenteeism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27D86"/>
                </a:solidFill>
                <a:latin typeface="Georgia" panose="02040502050405020303" pitchFamily="18" charset="0"/>
              </a:rPr>
              <a:t>Fewer disciplinary referrals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27D86"/>
                </a:solidFill>
                <a:latin typeface="Georgia" panose="02040502050405020303" pitchFamily="18" charset="0"/>
              </a:rPr>
              <a:t>Less depression, anxiety, and hyper-activity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527D86"/>
                </a:solidFill>
                <a:latin typeface="Georgia"/>
                <a:cs typeface="Georgia"/>
              </a:rPr>
              <a:t/>
            </a:r>
            <a:br>
              <a:rPr lang="en-US" sz="2000" dirty="0" smtClean="0">
                <a:solidFill>
                  <a:srgbClr val="527D86"/>
                </a:solidFill>
                <a:latin typeface="Georgia"/>
                <a:cs typeface="Georgia"/>
              </a:rPr>
            </a:br>
            <a:endParaRPr lang="en-US" sz="2000" dirty="0" smtClean="0">
              <a:solidFill>
                <a:srgbClr val="527D86"/>
              </a:solidFill>
              <a:latin typeface="Georgia"/>
              <a:cs typeface="Georgia"/>
            </a:endParaRPr>
          </a:p>
          <a:p>
            <a:endParaRPr lang="en-US" dirty="0"/>
          </a:p>
        </p:txBody>
      </p:sp>
      <p:pic>
        <p:nvPicPr>
          <p:cNvPr id="9" name="Picture 8" descr="childhood,children,hopscotch,iStockphoto,numbers,playgrounds,recesses,schoolyards,sidewal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r="12942"/>
          <a:stretch/>
        </p:blipFill>
        <p:spPr bwMode="auto">
          <a:xfrm>
            <a:off x="0" y="0"/>
            <a:ext cx="4542403" cy="619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Barriers to Breakfast Participation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9681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School Breakfast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Late arrivals due school bus schedules/rushed morning schedules</a:t>
            </a:r>
            <a:endParaRPr lang="en-US" sz="2000" dirty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30 </a:t>
            </a: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cent co-payment for reduced-price </a:t>
            </a: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breakfast burdensome</a:t>
            </a:r>
            <a:endParaRPr lang="en-US" sz="2000" dirty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C</a:t>
            </a: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afeteria too </a:t>
            </a: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small or </a:t>
            </a: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students </a:t>
            </a: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want to socialize or play outside;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P</a:t>
            </a: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arents vaguely </a:t>
            </a: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aware of the </a:t>
            </a: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program</a:t>
            </a:r>
            <a:endParaRPr lang="en-US" sz="2000" dirty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P</a:t>
            </a: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rogram </a:t>
            </a:r>
            <a:r>
              <a:rPr lang="en-US" sz="2000" dirty="0">
                <a:solidFill>
                  <a:srgbClr val="527D86"/>
                </a:solidFill>
                <a:latin typeface="Georgia" panose="02040502050405020303" pitchFamily="18" charset="0"/>
              </a:rPr>
              <a:t>is stigmatized as being “for the poor kids</a:t>
            </a: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.”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solidFill>
                <a:srgbClr val="527D86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527D86"/>
                </a:solidFill>
                <a:latin typeface="Georgia"/>
                <a:cs typeface="Georgia"/>
              </a:rPr>
              <a:t/>
            </a:r>
            <a:br>
              <a:rPr lang="en-US" sz="2000" dirty="0" smtClean="0">
                <a:solidFill>
                  <a:srgbClr val="527D86"/>
                </a:solidFill>
                <a:latin typeface="Georgia"/>
                <a:cs typeface="Georgia"/>
              </a:rPr>
            </a:br>
            <a:endParaRPr lang="en-US" sz="2000" dirty="0" smtClean="0">
              <a:solidFill>
                <a:srgbClr val="527D86"/>
              </a:solidFill>
              <a:latin typeface="Georgia"/>
              <a:cs typeface="Georgia"/>
            </a:endParaRPr>
          </a:p>
          <a:p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Strategies to Increase Participation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67958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Offering Breakfast for Free (Community Eligibility/Provision 2)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Medicaid Direct Certification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Eliminating the reduced-price co-pay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pic>
        <p:nvPicPr>
          <p:cNvPr id="6146" name="Picture 2" descr="https://www.teachforamerica.org/sites/default/files/styles/gallery_large/public/thumbnails/image/2015/06/screen_shot_2015-06-17_at_9.35.34_am.png?itok=eEAscj5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0"/>
          <a:stretch/>
        </p:blipFill>
        <p:spPr bwMode="auto">
          <a:xfrm>
            <a:off x="994881" y="3351545"/>
            <a:ext cx="6942762" cy="2369804"/>
          </a:xfrm>
          <a:prstGeom prst="rect">
            <a:avLst/>
          </a:prstGeom>
          <a:noFill/>
          <a:ln w="28575">
            <a:solidFill>
              <a:srgbClr val="527D8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9630" y="5316312"/>
            <a:ext cx="29822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Photo credit: T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ea</a:t>
            </a:r>
            <a:r>
              <a:rPr lang="en-US" sz="700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ch for America</a:t>
            </a:r>
            <a:endParaRPr lang="en-US" sz="7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82174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Strategies to Increase Participation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4" y="1773766"/>
            <a:ext cx="835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/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School Breakfast:</a:t>
            </a:r>
          </a:p>
          <a:p>
            <a:pPr marL="974725" lvl="1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Alternative Breakfast Service Models: </a:t>
            </a: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breakfast is served </a:t>
            </a:r>
            <a:r>
              <a:rPr lang="en-US" sz="2000" u="sng" dirty="0" smtClean="0">
                <a:solidFill>
                  <a:srgbClr val="527D86"/>
                </a:solidFill>
                <a:latin typeface="Georgia" panose="02040502050405020303" pitchFamily="18" charset="0"/>
              </a:rPr>
              <a:t>after</a:t>
            </a: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 the start of the school day and eaten in the classroom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pic>
        <p:nvPicPr>
          <p:cNvPr id="12" name="Picture 11" descr="DSC_0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944" y="2970378"/>
            <a:ext cx="3583112" cy="2379829"/>
          </a:xfrm>
          <a:prstGeom prst="rect">
            <a:avLst/>
          </a:prstGeom>
          <a:ln w="28575">
            <a:solidFill>
              <a:srgbClr val="527D86"/>
            </a:solidFill>
          </a:ln>
        </p:spPr>
      </p:pic>
      <p:pic>
        <p:nvPicPr>
          <p:cNvPr id="13" name="Picture 12"/>
          <p:cNvPicPr/>
          <p:nvPr/>
        </p:nvPicPr>
        <p:blipFill>
          <a:blip r:embed="rId5" cstate="print"/>
          <a:srcRect l="21623" t="27164" r="21515" b="12836"/>
          <a:stretch>
            <a:fillRect/>
          </a:stretch>
        </p:blipFill>
        <p:spPr bwMode="auto">
          <a:xfrm>
            <a:off x="4572000" y="2970378"/>
            <a:ext cx="3886200" cy="2362201"/>
          </a:xfrm>
          <a:prstGeom prst="rect">
            <a:avLst/>
          </a:prstGeom>
          <a:noFill/>
          <a:ln w="28575">
            <a:solidFill>
              <a:srgbClr val="527D86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4050" y="5551653"/>
            <a:ext cx="501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Breakfast in the Classroom</a:t>
            </a:r>
            <a:endParaRPr lang="en-US" sz="2000" b="1" dirty="0">
              <a:solidFill>
                <a:srgbClr val="527D8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91699"/>
            <a:ext cx="9144000" cy="5169426"/>
          </a:xfrm>
          <a:prstGeom prst="rect">
            <a:avLst/>
          </a:prstGeom>
          <a:solidFill>
            <a:srgbClr val="E8E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282175"/>
            <a:ext cx="9144000" cy="292625"/>
          </a:xfrm>
          <a:prstGeom prst="rect">
            <a:avLst/>
          </a:prstGeom>
          <a:solidFill>
            <a:srgbClr val="D5D0B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0" y="1"/>
            <a:ext cx="9144000" cy="128217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540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3319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A579C"/>
                </a:solidFill>
                <a:latin typeface="Proxima Nova Semibold"/>
                <a:cs typeface="Proxima Nova Semibold"/>
              </a:rPr>
              <a:t>Improving Academic Achievement</a:t>
            </a:r>
            <a:endParaRPr lang="en-US" sz="3600" dirty="0">
              <a:solidFill>
                <a:srgbClr val="0A579C"/>
              </a:solidFill>
              <a:latin typeface="Proxima Nova Semibold"/>
              <a:cs typeface="Proxima Nova Semibold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0225"/>
            <a:ext cx="8229600" cy="432593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Breakfast for Learning Education Alliance: AASA, NEA Healthy Futures, AFT, NAESP Foundation, NASSP, Ed Trust, National PTA, NASBE, FRAC</a:t>
            </a:r>
          </a:p>
          <a:p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Partners for Breakfast in the Classroom: NAESP Foundation, NEA Healthy Futures, School Nutrition Foundation, FRAC</a:t>
            </a:r>
          </a:p>
          <a:p>
            <a:endParaRPr lang="en-US" sz="2000" b="1" dirty="0" smtClean="0">
              <a:solidFill>
                <a:srgbClr val="527D86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pic>
        <p:nvPicPr>
          <p:cNvPr id="12" name="Picture 4" descr="academics,Asian,books,children,education,girls,kids,learning,persons,photographs,readings,schools,smiling,studen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2" b="17228"/>
          <a:stretch/>
        </p:blipFill>
        <p:spPr bwMode="auto">
          <a:xfrm>
            <a:off x="5130804" y="3648075"/>
            <a:ext cx="3390900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5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572000" y="0"/>
            <a:ext cx="4572000" cy="6199362"/>
          </a:xfrm>
          <a:prstGeom prst="rect">
            <a:avLst/>
          </a:prstGeom>
          <a:solidFill>
            <a:srgbClr val="E8E7D5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297A9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0" y="6199362"/>
            <a:ext cx="9144000" cy="658637"/>
          </a:xfrm>
          <a:prstGeom prst="rect">
            <a:avLst/>
          </a:prstGeom>
          <a:solidFill>
            <a:srgbClr val="FFFFFF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63500" dir="1842000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67250" y="387350"/>
            <a:ext cx="4286250" cy="1162050"/>
          </a:xfrm>
        </p:spPr>
        <p:txBody>
          <a:bodyPr anchor="t">
            <a:noAutofit/>
          </a:bodyPr>
          <a:lstStyle/>
          <a:p>
            <a:pPr algn="ctr"/>
            <a:r>
              <a:rPr lang="en-US" sz="2700" dirty="0" smtClean="0">
                <a:solidFill>
                  <a:srgbClr val="527D86"/>
                </a:solidFill>
                <a:latin typeface="Proxima Nova Semibold"/>
                <a:cs typeface="Proxima Nova Semibold"/>
              </a:rPr>
              <a:t>Breakfast in the Classroom</a:t>
            </a:r>
            <a:endParaRPr lang="en-US" sz="2700" dirty="0">
              <a:solidFill>
                <a:srgbClr val="527D86"/>
              </a:solidFill>
              <a:latin typeface="Proxima Nova Semibold"/>
              <a:cs typeface="Proxima Nova Semibold"/>
            </a:endParaRPr>
          </a:p>
        </p:txBody>
      </p:sp>
      <p:pic>
        <p:nvPicPr>
          <p:cNvPr id="10" name="Picture 9" descr="ppt-1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720" y="6284027"/>
            <a:ext cx="1329084" cy="5316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1565274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27D86"/>
                </a:solidFill>
                <a:latin typeface="Georgia" panose="02040502050405020303" pitchFamily="18" charset="0"/>
              </a:rPr>
              <a:t>	</a:t>
            </a:r>
            <a:r>
              <a:rPr lang="en-US" sz="2000" b="1" dirty="0" smtClean="0">
                <a:solidFill>
                  <a:srgbClr val="527D86"/>
                </a:solidFill>
                <a:latin typeface="Georgia" panose="02040502050405020303" pitchFamily="18" charset="0"/>
              </a:rPr>
              <a:t>Principals Reports: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78% of elementary school principals surveyed would recommend an alternative model, with 17% neutral, and only 5% neutral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85% increased breakfast participation and 61% fewer reports of student hunger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40% fewer tardies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37% improved student attentiveness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27D86"/>
                </a:solidFill>
                <a:latin typeface="Georgia" panose="02040502050405020303" pitchFamily="18" charset="0"/>
              </a:rPr>
              <a:t>And 34% improved school and 35% classroom environment</a:t>
            </a:r>
          </a:p>
        </p:txBody>
      </p:sp>
      <p:pic>
        <p:nvPicPr>
          <p:cNvPr id="2052" name="Picture 4" descr="https://blogs.commons.georgetown.edu/dueprocess/files/2015/05/tes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4"/>
          <a:stretch/>
        </p:blipFill>
        <p:spPr bwMode="auto">
          <a:xfrm>
            <a:off x="0" y="-1"/>
            <a:ext cx="4572000" cy="61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7879</TotalTime>
  <Words>705</Words>
  <Application>Microsoft Office PowerPoint</Application>
  <PresentationFormat>On-screen Show (4:3)</PresentationFormat>
  <Paragraphs>149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Closing Remarks: Take Action- Leverage Opportunities for Impact</vt:lpstr>
      <vt:lpstr>Meeting our Children’s Nutritional Needs</vt:lpstr>
      <vt:lpstr>Meeting our Children’s Nutritional Needs</vt:lpstr>
      <vt:lpstr>Improving Academic Achievement</vt:lpstr>
      <vt:lpstr>Barriers to Breakfast Participation</vt:lpstr>
      <vt:lpstr>Strategies to Increase Participation</vt:lpstr>
      <vt:lpstr>Strategies to Increase Participation</vt:lpstr>
      <vt:lpstr>Improving Academic Achievement</vt:lpstr>
      <vt:lpstr>Breakfast in the Classroom</vt:lpstr>
      <vt:lpstr>Importance of Summer</vt:lpstr>
      <vt:lpstr>Meeting our Students’ Nutritional Needs</vt:lpstr>
      <vt:lpstr>Strategies to Increase Participation</vt:lpstr>
      <vt:lpstr>Meeting our Students Nutritional Needs</vt:lpstr>
      <vt:lpstr>Strategies to Increase Participation</vt:lpstr>
      <vt:lpstr>Child Nutrition Reauthorization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Doanan Phan</dc:creator>
  <cp:lastModifiedBy>SHFB</cp:lastModifiedBy>
  <cp:revision>25</cp:revision>
  <cp:lastPrinted>2014-01-08T21:27:26Z</cp:lastPrinted>
  <dcterms:created xsi:type="dcterms:W3CDTF">2014-01-06T17:56:32Z</dcterms:created>
  <dcterms:modified xsi:type="dcterms:W3CDTF">2016-03-14T21:19:09Z</dcterms:modified>
</cp:coreProperties>
</file>