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9" r:id="rId3"/>
    <p:sldId id="257" r:id="rId4"/>
    <p:sldId id="260" r:id="rId5"/>
    <p:sldId id="261" r:id="rId6"/>
    <p:sldId id="258"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ared Call" initials="JC"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10" autoAdjust="0"/>
  </p:normalViewPr>
  <p:slideViewPr>
    <p:cSldViewPr snapToGrid="0" snapToObjects="1">
      <p:cViewPr>
        <p:scale>
          <a:sx n="60" d="100"/>
          <a:sy n="60" d="100"/>
        </p:scale>
        <p:origin x="-2436" y="-8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6EF888-2649-B94C-AE04-701983219676}" type="datetimeFigureOut">
              <a:rPr lang="en-US" smtClean="0"/>
              <a:t>3/14/2017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71A8E8-7865-1744-9D96-841938B76905}" type="slidenum">
              <a:rPr lang="en-US" smtClean="0"/>
              <a:t>‹#›</a:t>
            </a:fld>
            <a:endParaRPr lang="en-US"/>
          </a:p>
        </p:txBody>
      </p:sp>
    </p:spTree>
    <p:extLst>
      <p:ext uri="{BB962C8B-B14F-4D97-AF65-F5344CB8AC3E}">
        <p14:creationId xmlns:p14="http://schemas.microsoft.com/office/powerpoint/2010/main" val="14369002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SPM</a:t>
            </a:r>
          </a:p>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(38% of low-income households); hungriest city</a:t>
            </a:r>
            <a:r>
              <a:rPr lang="en-US" baseline="0" dirty="0" smtClean="0"/>
              <a:t> in Bakersfield &amp; Fresno #5</a:t>
            </a:r>
            <a:endParaRPr lang="en-US" dirty="0" smtClean="0"/>
          </a:p>
          <a:p>
            <a:endParaRPr lang="en-US" dirty="0"/>
          </a:p>
        </p:txBody>
      </p:sp>
      <p:sp>
        <p:nvSpPr>
          <p:cNvPr id="4" name="Slide Number Placeholder 3"/>
          <p:cNvSpPr>
            <a:spLocks noGrp="1"/>
          </p:cNvSpPr>
          <p:nvPr>
            <p:ph type="sldNum" sz="quarter" idx="10"/>
          </p:nvPr>
        </p:nvSpPr>
        <p:spPr/>
        <p:txBody>
          <a:bodyPr/>
          <a:lstStyle/>
          <a:p>
            <a:fld id="{5971A8E8-7865-1744-9D96-841938B76905}" type="slidenum">
              <a:rPr lang="en-US" smtClean="0"/>
              <a:t>2</a:t>
            </a:fld>
            <a:endParaRPr lang="en-US"/>
          </a:p>
        </p:txBody>
      </p:sp>
    </p:spTree>
    <p:extLst>
      <p:ext uri="{BB962C8B-B14F-4D97-AF65-F5344CB8AC3E}">
        <p14:creationId xmlns:p14="http://schemas.microsoft.com/office/powerpoint/2010/main" val="1836268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600" dirty="0" smtClean="0"/>
              <a:t>Funding – existing</a:t>
            </a:r>
            <a:r>
              <a:rPr lang="en-US" sz="2600" baseline="0" dirty="0" smtClean="0"/>
              <a:t> $$ in the pipeline: </a:t>
            </a:r>
            <a:r>
              <a:rPr lang="en-US" sz="2600" dirty="0" smtClean="0"/>
              <a:t>$6.4m USDA Performance Award Bonus (Most Improved PAI); Continued Funding to Implement ABAWD Time Limit; IT for </a:t>
            </a:r>
          </a:p>
          <a:p>
            <a:pPr marL="0" marR="0" lvl="1" indent="0" algn="l" defTabSz="457200" rtl="0" eaLnBrk="1" fontAlgn="auto" latinLnBrk="0" hangingPunct="1">
              <a:lnSpc>
                <a:spcPct val="100000"/>
              </a:lnSpc>
              <a:spcBef>
                <a:spcPts val="0"/>
              </a:spcBef>
              <a:spcAft>
                <a:spcPts val="0"/>
              </a:spcAft>
              <a:buClrTx/>
              <a:buSzTx/>
              <a:buFontTx/>
              <a:buNone/>
              <a:tabLst/>
              <a:defRPr/>
            </a:pPr>
            <a:endParaRPr lang="en-US" sz="2600" dirty="0" smtClean="0"/>
          </a:p>
          <a:p>
            <a:r>
              <a:rPr lang="en-US" dirty="0" smtClean="0"/>
              <a:t>SSI – no Grant Increases or COLA</a:t>
            </a:r>
          </a:p>
          <a:p>
            <a:endParaRPr lang="en-US" dirty="0" smtClean="0"/>
          </a:p>
          <a:p>
            <a:r>
              <a:rPr lang="en-US" dirty="0" smtClean="0"/>
              <a:t>SO why would</a:t>
            </a:r>
            <a:r>
              <a:rPr lang="en-US" baseline="0" dirty="0" smtClean="0"/>
              <a:t> the budget look this way? </a:t>
            </a:r>
          </a:p>
          <a:p>
            <a:endParaRPr lang="en-US" dirty="0"/>
          </a:p>
        </p:txBody>
      </p:sp>
      <p:sp>
        <p:nvSpPr>
          <p:cNvPr id="4" name="Slide Number Placeholder 3"/>
          <p:cNvSpPr>
            <a:spLocks noGrp="1"/>
          </p:cNvSpPr>
          <p:nvPr>
            <p:ph type="sldNum" sz="quarter" idx="10"/>
          </p:nvPr>
        </p:nvSpPr>
        <p:spPr/>
        <p:txBody>
          <a:bodyPr/>
          <a:lstStyle/>
          <a:p>
            <a:fld id="{5971A8E8-7865-1744-9D96-841938B76905}" type="slidenum">
              <a:rPr lang="en-US" smtClean="0"/>
              <a:t>3</a:t>
            </a:fld>
            <a:endParaRPr lang="en-US"/>
          </a:p>
        </p:txBody>
      </p:sp>
    </p:spTree>
    <p:extLst>
      <p:ext uri="{BB962C8B-B14F-4D97-AF65-F5344CB8AC3E}">
        <p14:creationId xmlns:p14="http://schemas.microsoft.com/office/powerpoint/2010/main" val="407233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sz="2600" dirty="0" smtClean="0"/>
              <a:t>If you want to understand the state budget, now</a:t>
            </a:r>
            <a:r>
              <a:rPr lang="en-US" sz="2600" baseline="0" dirty="0" smtClean="0"/>
              <a:t> more than ever you need to understand the federal environment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2600" baseline="0" dirty="0" smtClean="0"/>
              <a:t>- I think we’ve seen already just how serious this federal administration is</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2600" baseline="0" dirty="0" smtClean="0"/>
              <a:t>Serious threats to the safety net, ACA repeal jeopardizes some $20B in funding</a:t>
            </a:r>
          </a:p>
          <a:p>
            <a:pPr marL="171450" marR="0" lvl="1" indent="-171450" algn="l" defTabSz="457200" rtl="0" eaLnBrk="1" fontAlgn="auto" latinLnBrk="0" hangingPunct="1">
              <a:lnSpc>
                <a:spcPct val="100000"/>
              </a:lnSpc>
              <a:spcBef>
                <a:spcPts val="0"/>
              </a:spcBef>
              <a:spcAft>
                <a:spcPts val="0"/>
              </a:spcAft>
              <a:buClrTx/>
              <a:buSzTx/>
              <a:buFontTx/>
              <a:buChar char="-"/>
              <a:tabLst/>
              <a:defRPr/>
            </a:pPr>
            <a:r>
              <a:rPr lang="en-US" sz="2600" baseline="0" dirty="0" smtClean="0"/>
              <a:t>But this sets up an important dynamic – the administration is somewhat understandably acting cautious in this environment, but should threats develop it’s imperative the state maximize its defense of these programs, just as we have done on other front line issues like defending the rights of every Californian &amp; the climate</a:t>
            </a:r>
          </a:p>
          <a:p>
            <a:pPr marL="171450" marR="0" lvl="1" indent="-171450" algn="l" defTabSz="4572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10"/>
          </p:nvPr>
        </p:nvSpPr>
        <p:spPr/>
        <p:txBody>
          <a:bodyPr/>
          <a:lstStyle/>
          <a:p>
            <a:fld id="{5971A8E8-7865-1744-9D96-841938B76905}" type="slidenum">
              <a:rPr lang="en-US" smtClean="0"/>
              <a:t>4</a:t>
            </a:fld>
            <a:endParaRPr lang="en-US"/>
          </a:p>
        </p:txBody>
      </p:sp>
    </p:spTree>
    <p:extLst>
      <p:ext uri="{BB962C8B-B14F-4D97-AF65-F5344CB8AC3E}">
        <p14:creationId xmlns:p14="http://schemas.microsoft.com/office/powerpoint/2010/main" val="40723338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1" indent="-171450" algn="l" defTabSz="457200" rtl="0" eaLnBrk="1" fontAlgn="auto" latinLnBrk="0" hangingPunct="1">
              <a:lnSpc>
                <a:spcPct val="100000"/>
              </a:lnSpc>
              <a:spcBef>
                <a:spcPts val="0"/>
              </a:spcBef>
              <a:spcAft>
                <a:spcPts val="0"/>
              </a:spcAft>
              <a:buClrTx/>
              <a:buSzTx/>
              <a:buFontTx/>
              <a:buChar char="-"/>
              <a:tabLst/>
              <a:defRPr/>
            </a:pPr>
            <a:endParaRPr lang="en-US" dirty="0"/>
          </a:p>
        </p:txBody>
      </p:sp>
      <p:sp>
        <p:nvSpPr>
          <p:cNvPr id="4" name="Slide Number Placeholder 3"/>
          <p:cNvSpPr>
            <a:spLocks noGrp="1"/>
          </p:cNvSpPr>
          <p:nvPr>
            <p:ph type="sldNum" sz="quarter" idx="10"/>
          </p:nvPr>
        </p:nvSpPr>
        <p:spPr/>
        <p:txBody>
          <a:bodyPr/>
          <a:lstStyle/>
          <a:p>
            <a:fld id="{5971A8E8-7865-1744-9D96-841938B76905}" type="slidenum">
              <a:rPr lang="en-US" smtClean="0"/>
              <a:t>5</a:t>
            </a:fld>
            <a:endParaRPr lang="en-US"/>
          </a:p>
        </p:txBody>
      </p:sp>
    </p:spTree>
    <p:extLst>
      <p:ext uri="{BB962C8B-B14F-4D97-AF65-F5344CB8AC3E}">
        <p14:creationId xmlns:p14="http://schemas.microsoft.com/office/powerpoint/2010/main" val="4072333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t>Make contacts and network at the Summit</a:t>
            </a:r>
          </a:p>
          <a:p>
            <a:pPr lvl="1">
              <a:spcAft>
                <a:spcPts val="1200"/>
              </a:spcAft>
            </a:pPr>
            <a:r>
              <a:rPr lang="en-US" dirty="0" smtClean="0"/>
              <a:t>Sign up for partner newsletters, both state and federal groups like</a:t>
            </a:r>
            <a:r>
              <a:rPr lang="en-US" baseline="0" dirty="0" smtClean="0"/>
              <a:t> FRAC &amp; the Center on BPP</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5971A8E8-7865-1744-9D96-841938B76905}" type="slidenum">
              <a:rPr lang="en-US" smtClean="0"/>
              <a:t>6</a:t>
            </a:fld>
            <a:endParaRPr lang="en-US"/>
          </a:p>
        </p:txBody>
      </p:sp>
    </p:spTree>
    <p:extLst>
      <p:ext uri="{BB962C8B-B14F-4D97-AF65-F5344CB8AC3E}">
        <p14:creationId xmlns:p14="http://schemas.microsoft.com/office/powerpoint/2010/main" val="300737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D60845-8B06-664B-97F6-674ECF2E39D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22421929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60845-8B06-664B-97F6-674ECF2E39D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524402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60845-8B06-664B-97F6-674ECF2E39D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315499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D60845-8B06-664B-97F6-674ECF2E39D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1745712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D60845-8B06-664B-97F6-674ECF2E39D8}" type="datetimeFigureOut">
              <a:rPr lang="en-US" smtClean="0"/>
              <a:t>3/14/2017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3889303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D60845-8B06-664B-97F6-674ECF2E39D8}"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1210649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D60845-8B06-664B-97F6-674ECF2E39D8}" type="datetimeFigureOut">
              <a:rPr lang="en-US" smtClean="0"/>
              <a:t>3/14/2017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1370945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D60845-8B06-664B-97F6-674ECF2E39D8}" type="datetimeFigureOut">
              <a:rPr lang="en-US" smtClean="0"/>
              <a:t>3/14/2017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3838771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D60845-8B06-664B-97F6-674ECF2E39D8}" type="datetimeFigureOut">
              <a:rPr lang="en-US" smtClean="0"/>
              <a:t>3/14/2017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24893294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60845-8B06-664B-97F6-674ECF2E39D8}"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2910543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D60845-8B06-664B-97F6-674ECF2E39D8}" type="datetimeFigureOut">
              <a:rPr lang="en-US" smtClean="0"/>
              <a:t>3/14/2017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2A9304E-587A-714E-9125-CCC90E012807}" type="slidenum">
              <a:rPr lang="en-US" smtClean="0"/>
              <a:t>‹#›</a:t>
            </a:fld>
            <a:endParaRPr lang="en-US"/>
          </a:p>
        </p:txBody>
      </p:sp>
    </p:spTree>
    <p:extLst>
      <p:ext uri="{BB962C8B-B14F-4D97-AF65-F5344CB8AC3E}">
        <p14:creationId xmlns:p14="http://schemas.microsoft.com/office/powerpoint/2010/main" val="1011836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D60845-8B06-664B-97F6-674ECF2E39D8}" type="datetimeFigureOut">
              <a:rPr lang="en-US" smtClean="0"/>
              <a:t>3/14/2017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9304E-587A-714E-9125-CCC90E012807}" type="slidenum">
              <a:rPr lang="en-US" smtClean="0"/>
              <a:t>‹#›</a:t>
            </a:fld>
            <a:endParaRPr lang="en-US"/>
          </a:p>
        </p:txBody>
      </p:sp>
      <p:pic>
        <p:nvPicPr>
          <p:cNvPr id="7" name="Picture 6" descr="Screen Shot 2017-01-28 at 10.25.49 AM.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6019800" y="5694939"/>
            <a:ext cx="3124200" cy="1184680"/>
          </a:xfrm>
          <a:prstGeom prst="rect">
            <a:avLst/>
          </a:prstGeom>
        </p:spPr>
      </p:pic>
    </p:spTree>
    <p:extLst>
      <p:ext uri="{BB962C8B-B14F-4D97-AF65-F5344CB8AC3E}">
        <p14:creationId xmlns:p14="http://schemas.microsoft.com/office/powerpoint/2010/main" val="1595159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ndrew@cafoodbanks.org"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cafoodbanks.org/story-ban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cafoodbanks.org/hunger-legislation-tracke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60846"/>
            <a:ext cx="7772400" cy="1845729"/>
          </a:xfrm>
        </p:spPr>
        <p:txBody>
          <a:bodyPr>
            <a:normAutofit fontScale="90000"/>
          </a:bodyPr>
          <a:lstStyle/>
          <a:p>
            <a:r>
              <a:rPr lang="en-US" smtClean="0">
                <a:solidFill>
                  <a:srgbClr val="008000"/>
                </a:solidFill>
              </a:rPr>
              <a:t>Addressing Hunger </a:t>
            </a:r>
            <a:r>
              <a:rPr lang="en-US" dirty="0" smtClean="0">
                <a:solidFill>
                  <a:srgbClr val="008000"/>
                </a:solidFill>
              </a:rPr>
              <a:t>and Poverty in California  </a:t>
            </a:r>
            <a:br>
              <a:rPr lang="en-US" dirty="0" smtClean="0">
                <a:solidFill>
                  <a:srgbClr val="008000"/>
                </a:solidFill>
              </a:rPr>
            </a:br>
            <a:r>
              <a:rPr lang="en-US" sz="3600" dirty="0" smtClean="0">
                <a:solidFill>
                  <a:srgbClr val="008000"/>
                </a:solidFill>
              </a:rPr>
              <a:t>A State Policy Update</a:t>
            </a:r>
            <a:endParaRPr lang="en-US" sz="3600" dirty="0">
              <a:solidFill>
                <a:srgbClr val="008000"/>
              </a:solidFill>
            </a:endParaRPr>
          </a:p>
        </p:txBody>
      </p:sp>
      <p:sp>
        <p:nvSpPr>
          <p:cNvPr id="3" name="Subtitle 2"/>
          <p:cNvSpPr>
            <a:spLocks noGrp="1"/>
          </p:cNvSpPr>
          <p:nvPr>
            <p:ph type="subTitle" idx="1"/>
          </p:nvPr>
        </p:nvSpPr>
        <p:spPr>
          <a:xfrm>
            <a:off x="1371600" y="3331667"/>
            <a:ext cx="6400800" cy="2086010"/>
          </a:xfrm>
        </p:spPr>
        <p:txBody>
          <a:bodyPr>
            <a:normAutofit fontScale="92500" lnSpcReduction="20000"/>
          </a:bodyPr>
          <a:lstStyle/>
          <a:p>
            <a:r>
              <a:rPr lang="en-US" sz="4800" dirty="0" smtClean="0">
                <a:solidFill>
                  <a:schemeClr val="tx1"/>
                </a:solidFill>
              </a:rPr>
              <a:t>Andrew Cheyne</a:t>
            </a:r>
          </a:p>
          <a:p>
            <a:r>
              <a:rPr lang="en-US" dirty="0" smtClean="0">
                <a:solidFill>
                  <a:schemeClr val="tx1"/>
                </a:solidFill>
              </a:rPr>
              <a:t>Director of Government Affairs</a:t>
            </a:r>
          </a:p>
          <a:p>
            <a:r>
              <a:rPr lang="en-US" dirty="0" smtClean="0">
                <a:solidFill>
                  <a:schemeClr val="tx1"/>
                </a:solidFill>
              </a:rPr>
              <a:t>California Association of Food Banks</a:t>
            </a:r>
          </a:p>
          <a:p>
            <a:r>
              <a:rPr lang="en-US" dirty="0" smtClean="0">
                <a:solidFill>
                  <a:schemeClr val="tx1"/>
                </a:solidFill>
                <a:hlinkClick r:id="rId2"/>
              </a:rPr>
              <a:t>andrew@cafoodbanks.org</a:t>
            </a:r>
            <a:r>
              <a:rPr lang="en-US"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509810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Hunger and Poverty in California</a:t>
            </a:r>
            <a:endParaRPr lang="en-US" dirty="0"/>
          </a:p>
        </p:txBody>
      </p:sp>
      <p:sp>
        <p:nvSpPr>
          <p:cNvPr id="3" name="Content Placeholder 2"/>
          <p:cNvSpPr>
            <a:spLocks noGrp="1"/>
          </p:cNvSpPr>
          <p:nvPr>
            <p:ph idx="1"/>
          </p:nvPr>
        </p:nvSpPr>
        <p:spPr>
          <a:xfrm>
            <a:off x="457200" y="2312377"/>
            <a:ext cx="8229600" cy="3813786"/>
          </a:xfrm>
        </p:spPr>
        <p:txBody>
          <a:bodyPr/>
          <a:lstStyle/>
          <a:p>
            <a:pPr>
              <a:spcAft>
                <a:spcPts val="1200"/>
              </a:spcAft>
            </a:pPr>
            <a:r>
              <a:rPr lang="en-US" dirty="0" smtClean="0"/>
              <a:t>CA poverty rate is 20.6%, first in the nation </a:t>
            </a:r>
          </a:p>
          <a:p>
            <a:pPr>
              <a:spcAft>
                <a:spcPts val="1200"/>
              </a:spcAft>
            </a:pPr>
            <a:r>
              <a:rPr lang="en-US" dirty="0"/>
              <a:t>1</a:t>
            </a:r>
            <a:r>
              <a:rPr lang="en-US" dirty="0" smtClean="0"/>
              <a:t> in 8 suffer from hunger</a:t>
            </a:r>
          </a:p>
          <a:p>
            <a:pPr>
              <a:spcAft>
                <a:spcPts val="1200"/>
              </a:spcAft>
            </a:pPr>
            <a:r>
              <a:rPr lang="en-US" dirty="0" smtClean="0"/>
              <a:t>Over 2.5 million likely-eligible, not on CalFresh</a:t>
            </a:r>
          </a:p>
          <a:p>
            <a:pPr>
              <a:spcAft>
                <a:spcPts val="1200"/>
              </a:spcAft>
            </a:pPr>
            <a:r>
              <a:rPr lang="en-US" dirty="0" smtClean="0"/>
              <a:t>1/3 CalFresh recipients still rely on food banks</a:t>
            </a:r>
            <a:endParaRPr lang="en-US" dirty="0"/>
          </a:p>
        </p:txBody>
      </p:sp>
    </p:spTree>
    <p:extLst>
      <p:ext uri="{BB962C8B-B14F-4D97-AF65-F5344CB8AC3E}">
        <p14:creationId xmlns:p14="http://schemas.microsoft.com/office/powerpoint/2010/main" val="3617171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 10 Budget Overview</a:t>
            </a:r>
            <a:endParaRPr lang="en-US" dirty="0"/>
          </a:p>
        </p:txBody>
      </p:sp>
      <p:sp>
        <p:nvSpPr>
          <p:cNvPr id="3" name="Content Placeholder 2"/>
          <p:cNvSpPr>
            <a:spLocks noGrp="1"/>
          </p:cNvSpPr>
          <p:nvPr>
            <p:ph idx="1"/>
          </p:nvPr>
        </p:nvSpPr>
        <p:spPr>
          <a:xfrm>
            <a:off x="212651" y="1590355"/>
            <a:ext cx="8771861" cy="4525963"/>
          </a:xfrm>
        </p:spPr>
        <p:txBody>
          <a:bodyPr/>
          <a:lstStyle/>
          <a:p>
            <a:r>
              <a:rPr lang="en-US" dirty="0" smtClean="0"/>
              <a:t>CalFresh: No significant new funding</a:t>
            </a:r>
          </a:p>
          <a:p>
            <a:r>
              <a:rPr lang="en-US" dirty="0" smtClean="0"/>
              <a:t>CalFood: $0</a:t>
            </a:r>
          </a:p>
          <a:p>
            <a:r>
              <a:rPr lang="en-US" dirty="0" smtClean="0"/>
              <a:t>Drought Food Assistance Program: $0 and ending</a:t>
            </a:r>
          </a:p>
          <a:p>
            <a:r>
              <a:rPr lang="en-US" dirty="0" smtClean="0"/>
              <a:t>SSI  </a:t>
            </a:r>
          </a:p>
          <a:p>
            <a:pPr lvl="1"/>
            <a:r>
              <a:rPr lang="en-US" dirty="0" smtClean="0"/>
              <a:t>Grants &amp; COLA: $0</a:t>
            </a:r>
          </a:p>
          <a:p>
            <a:pPr lvl="1"/>
            <a:r>
              <a:rPr lang="en-US" dirty="0" smtClean="0"/>
              <a:t>Housing and Disability Assistance Program: $45M Cut</a:t>
            </a:r>
            <a:endParaRPr lang="en-US" dirty="0"/>
          </a:p>
        </p:txBody>
      </p:sp>
    </p:spTree>
    <p:extLst>
      <p:ext uri="{BB962C8B-B14F-4D97-AF65-F5344CB8AC3E}">
        <p14:creationId xmlns:p14="http://schemas.microsoft.com/office/powerpoint/2010/main" val="2052754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08121"/>
          </a:xfrm>
        </p:spPr>
        <p:txBody>
          <a:bodyPr/>
          <a:lstStyle/>
          <a:p>
            <a:r>
              <a:rPr lang="en-US" dirty="0" smtClean="0"/>
              <a:t>Jan 10 Budget Overview</a:t>
            </a:r>
            <a:endParaRPr lang="en-US" dirty="0"/>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19486" t="16684" r="29866" b="17228"/>
          <a:stretch/>
        </p:blipFill>
        <p:spPr bwMode="auto">
          <a:xfrm>
            <a:off x="1186002" y="1125291"/>
            <a:ext cx="6590923" cy="46028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03681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12171"/>
          </a:xfrm>
        </p:spPr>
        <p:txBody>
          <a:bodyPr>
            <a:normAutofit fontScale="90000"/>
          </a:bodyPr>
          <a:lstStyle/>
          <a:p>
            <a:r>
              <a:rPr lang="en-US" dirty="0" smtClean="0"/>
              <a:t>Anti-Hunger Legislation</a:t>
            </a:r>
            <a:endParaRPr lang="en-US" dirty="0"/>
          </a:p>
        </p:txBody>
      </p:sp>
      <p:sp>
        <p:nvSpPr>
          <p:cNvPr id="3" name="Rectangle 2"/>
          <p:cNvSpPr/>
          <p:nvPr/>
        </p:nvSpPr>
        <p:spPr>
          <a:xfrm>
            <a:off x="287079" y="1071320"/>
            <a:ext cx="8016949" cy="5262979"/>
          </a:xfrm>
          <a:prstGeom prst="rect">
            <a:avLst/>
          </a:prstGeom>
        </p:spPr>
        <p:txBody>
          <a:bodyPr wrap="square">
            <a:spAutoFit/>
          </a:bodyPr>
          <a:lstStyle/>
          <a:p>
            <a:pPr marL="342900" indent="-342900">
              <a:buFont typeface="Arial" panose="020B0604020202020204" pitchFamily="34" charset="0"/>
              <a:buChar char="•"/>
            </a:pPr>
            <a:r>
              <a:rPr lang="en-US" sz="2800" dirty="0"/>
              <a:t>SB 61 (Hertzberg) to renew and improve the Emergency Food for Families Fund tax </a:t>
            </a:r>
            <a:r>
              <a:rPr lang="en-US" sz="2800" dirty="0" smtClean="0"/>
              <a:t>checkoff</a:t>
            </a:r>
            <a:endParaRPr lang="en-US" sz="2800" dirty="0"/>
          </a:p>
          <a:p>
            <a:pPr marL="800100" lvl="1"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a:t>AB 607 (Gloria) to codify and improve </a:t>
            </a:r>
            <a:r>
              <a:rPr lang="en-US" sz="2800" dirty="0" smtClean="0"/>
              <a:t>Disaster CalFresh</a:t>
            </a:r>
            <a:endParaRPr lang="en-US" sz="2800" dirty="0"/>
          </a:p>
          <a:p>
            <a:pPr marL="800100" lvl="1" indent="-342900">
              <a:buFont typeface="Arial" panose="020B0604020202020204" pitchFamily="34" charset="0"/>
              <a:buChar char="•"/>
            </a:pPr>
            <a:endParaRPr lang="en-US" sz="2800" dirty="0"/>
          </a:p>
          <a:p>
            <a:pPr marL="342900" indent="-342900">
              <a:buFont typeface="Arial" panose="020B0604020202020204" pitchFamily="34" charset="0"/>
              <a:buChar char="•"/>
            </a:pPr>
            <a:r>
              <a:rPr lang="en-US" sz="2800" dirty="0" smtClean="0"/>
              <a:t>AB </a:t>
            </a:r>
            <a:r>
              <a:rPr lang="en-US" sz="2800" dirty="0"/>
              <a:t>1219 (Eggman) to codify </a:t>
            </a:r>
            <a:r>
              <a:rPr lang="en-US" sz="2800" dirty="0" smtClean="0"/>
              <a:t>&amp; expand federal Good Samaritan Food </a:t>
            </a:r>
            <a:r>
              <a:rPr lang="en-US" sz="2800" dirty="0"/>
              <a:t>Donation </a:t>
            </a:r>
            <a:r>
              <a:rPr lang="en-US" sz="2800" dirty="0" smtClean="0"/>
              <a:t>Act </a:t>
            </a:r>
            <a:r>
              <a:rPr lang="en-US" sz="2800" dirty="0"/>
              <a:t>liability </a:t>
            </a:r>
            <a:r>
              <a:rPr lang="en-US" sz="2800" dirty="0" smtClean="0"/>
              <a:t>protections</a:t>
            </a:r>
          </a:p>
          <a:p>
            <a:endParaRPr lang="en-US" sz="2800" dirty="0" smtClean="0"/>
          </a:p>
          <a:p>
            <a:pPr marL="342900" indent="-342900">
              <a:buFont typeface="Arial" panose="020B0604020202020204" pitchFamily="34" charset="0"/>
              <a:buChar char="•"/>
            </a:pPr>
            <a:r>
              <a:rPr lang="en-US" sz="2800" dirty="0" smtClean="0"/>
              <a:t>SB 138 (McGuire) to enact </a:t>
            </a:r>
            <a:r>
              <a:rPr lang="en-US" sz="2800" dirty="0" err="1" smtClean="0"/>
              <a:t>Medi</a:t>
            </a:r>
            <a:r>
              <a:rPr lang="en-US" sz="2800" dirty="0" smtClean="0"/>
              <a:t>-Cal </a:t>
            </a:r>
            <a:r>
              <a:rPr lang="en-US" sz="2800" dirty="0" smtClean="0">
                <a:sym typeface="Wingdings" panose="05000000000000000000" pitchFamily="2" charset="2"/>
              </a:rPr>
              <a:t> School meals using direct certification, &amp; then universal meal options</a:t>
            </a:r>
            <a:endParaRPr lang="en-US" sz="2800" dirty="0"/>
          </a:p>
        </p:txBody>
      </p:sp>
    </p:spTree>
    <p:extLst>
      <p:ext uri="{BB962C8B-B14F-4D97-AF65-F5344CB8AC3E}">
        <p14:creationId xmlns:p14="http://schemas.microsoft.com/office/powerpoint/2010/main" val="19751169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Opportunities for Stakeholders</a:t>
            </a:r>
            <a:endParaRPr lang="en-US" dirty="0"/>
          </a:p>
        </p:txBody>
      </p:sp>
      <p:sp>
        <p:nvSpPr>
          <p:cNvPr id="3" name="Content Placeholder 2"/>
          <p:cNvSpPr>
            <a:spLocks noGrp="1"/>
          </p:cNvSpPr>
          <p:nvPr>
            <p:ph idx="1"/>
          </p:nvPr>
        </p:nvSpPr>
        <p:spPr/>
        <p:txBody>
          <a:bodyPr/>
          <a:lstStyle/>
          <a:p>
            <a:r>
              <a:rPr lang="en-US" dirty="0" smtClean="0"/>
              <a:t>Stay informed</a:t>
            </a:r>
          </a:p>
          <a:p>
            <a:pPr lvl="1"/>
            <a:r>
              <a:rPr lang="en-US" u="sng" dirty="0" smtClean="0">
                <a:hlinkClick r:id="rId3"/>
              </a:rPr>
              <a:t>cafoodbanks.org/story-bank</a:t>
            </a:r>
            <a:endParaRPr lang="en-US" u="sng" dirty="0" smtClean="0"/>
          </a:p>
          <a:p>
            <a:pPr lvl="1"/>
            <a:r>
              <a:rPr lang="en-US" dirty="0">
                <a:hlinkClick r:id="rId4" action="ppaction://hlinkfile"/>
              </a:rPr>
              <a:t>c</a:t>
            </a:r>
            <a:r>
              <a:rPr lang="en-US" dirty="0" smtClean="0">
                <a:hlinkClick r:id="rId4" action="ppaction://hlinkfile"/>
              </a:rPr>
              <a:t>afoodbanks.org/hunger-legislation-tracker</a:t>
            </a:r>
            <a:endParaRPr lang="en-US" dirty="0" smtClean="0"/>
          </a:p>
          <a:p>
            <a:pPr lvl="1"/>
            <a:r>
              <a:rPr lang="en-US" dirty="0" smtClean="0"/>
              <a:t>Join CHAC, HHS Network or CA4SSI</a:t>
            </a:r>
            <a:endParaRPr lang="en-US" dirty="0"/>
          </a:p>
          <a:p>
            <a:pPr lvl="1"/>
            <a:endParaRPr lang="en-US" dirty="0" smtClean="0"/>
          </a:p>
          <a:p>
            <a:r>
              <a:rPr lang="en-US" dirty="0" smtClean="0"/>
              <a:t>Make your voice heard</a:t>
            </a:r>
          </a:p>
          <a:p>
            <a:pPr lvl="1"/>
            <a:r>
              <a:rPr lang="en-US" dirty="0" smtClean="0">
                <a:hlinkClick r:id="rId3"/>
              </a:rPr>
              <a:t>Sign the NAHO Letter</a:t>
            </a:r>
            <a:endParaRPr lang="en-US" dirty="0" smtClean="0"/>
          </a:p>
          <a:p>
            <a:pPr lvl="1"/>
            <a:r>
              <a:rPr lang="en-US" dirty="0" smtClean="0"/>
              <a:t>Contact your Representatives </a:t>
            </a:r>
          </a:p>
          <a:p>
            <a:pPr marL="457200" lvl="1" indent="0">
              <a:buNone/>
            </a:pPr>
            <a:endParaRPr lang="en-US" dirty="0" smtClean="0"/>
          </a:p>
          <a:p>
            <a:pPr marL="457200" lvl="1" indent="0">
              <a:buNone/>
            </a:pPr>
            <a:endParaRPr lang="en-US" dirty="0" smtClean="0"/>
          </a:p>
          <a:p>
            <a:pPr marL="457200" lvl="1" indent="0">
              <a:buNone/>
            </a:pPr>
            <a:endParaRPr lang="en-US" dirty="0" smtClean="0"/>
          </a:p>
          <a:p>
            <a:pPr marL="914400" lvl="2" indent="0">
              <a:buNone/>
            </a:pPr>
            <a:endParaRPr lang="en-US" dirty="0" smtClean="0"/>
          </a:p>
          <a:p>
            <a:pPr marL="457200" lvl="1" indent="0">
              <a:buNone/>
            </a:pPr>
            <a:endParaRPr lang="en-US" dirty="0" smtClean="0"/>
          </a:p>
          <a:p>
            <a:endParaRPr lang="en-US" dirty="0"/>
          </a:p>
        </p:txBody>
      </p:sp>
    </p:spTree>
    <p:extLst>
      <p:ext uri="{BB962C8B-B14F-4D97-AF65-F5344CB8AC3E}">
        <p14:creationId xmlns:p14="http://schemas.microsoft.com/office/powerpoint/2010/main" val="7617363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TotalTime>
  <Words>383</Words>
  <Application>Microsoft Office PowerPoint</Application>
  <PresentationFormat>On-screen Show (4:3)</PresentationFormat>
  <Paragraphs>57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Addressing Hunger and Poverty in California   A State Policy Update</vt:lpstr>
      <vt:lpstr>Hunger and Poverty in California</vt:lpstr>
      <vt:lpstr>Jan 10 Budget Overview</vt:lpstr>
      <vt:lpstr>Jan 10 Budget Overview</vt:lpstr>
      <vt:lpstr>Anti-Hunger Legislation</vt:lpstr>
      <vt:lpstr>Opportunities for Stakeholders</vt:lpstr>
    </vt:vector>
  </TitlesOfParts>
  <Company>CFPA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Hunger in California   Impact of Governor’s Proposed Budget</dc:title>
  <dc:creator>Jared Call</dc:creator>
  <cp:lastModifiedBy>Kayla Haley</cp:lastModifiedBy>
  <cp:revision>26</cp:revision>
  <dcterms:created xsi:type="dcterms:W3CDTF">2017-01-28T18:27:32Z</dcterms:created>
  <dcterms:modified xsi:type="dcterms:W3CDTF">2017-03-14T13:11:12Z</dcterms:modified>
</cp:coreProperties>
</file>