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5"/>
  </p:notesMasterIdLst>
  <p:sldIdLst>
    <p:sldId id="415" r:id="rId2"/>
    <p:sldId id="438" r:id="rId3"/>
    <p:sldId id="419" r:id="rId4"/>
    <p:sldId id="432" r:id="rId5"/>
    <p:sldId id="418" r:id="rId6"/>
    <p:sldId id="420" r:id="rId7"/>
    <p:sldId id="421" r:id="rId8"/>
    <p:sldId id="422" r:id="rId9"/>
    <p:sldId id="423" r:id="rId10"/>
    <p:sldId id="433" r:id="rId11"/>
    <p:sldId id="434" r:id="rId12"/>
    <p:sldId id="435" r:id="rId13"/>
    <p:sldId id="424" r:id="rId14"/>
    <p:sldId id="430" r:id="rId15"/>
    <p:sldId id="439" r:id="rId16"/>
    <p:sldId id="425" r:id="rId17"/>
    <p:sldId id="431" r:id="rId18"/>
    <p:sldId id="440" r:id="rId19"/>
    <p:sldId id="426" r:id="rId20"/>
    <p:sldId id="428" r:id="rId21"/>
    <p:sldId id="437" r:id="rId22"/>
    <p:sldId id="429" r:id="rId23"/>
    <p:sldId id="427" r:id="rId24"/>
  </p:sldIdLst>
  <p:sldSz cx="9144000" cy="5143500" type="screen16x9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B"/>
    <a:srgbClr val="41A2B9"/>
    <a:srgbClr val="357787"/>
    <a:srgbClr val="0095B8"/>
    <a:srgbClr val="00A8D0"/>
    <a:srgbClr val="00918F"/>
    <a:srgbClr val="6AB2B2"/>
    <a:srgbClr val="DCDCD9"/>
    <a:srgbClr val="FFFFFF"/>
    <a:srgbClr val="D4C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50000" autoAdjust="0"/>
  </p:normalViewPr>
  <p:slideViewPr>
    <p:cSldViewPr>
      <p:cViewPr>
        <p:scale>
          <a:sx n="71" d="100"/>
          <a:sy n="71" d="100"/>
        </p:scale>
        <p:origin x="-90" y="-1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DSchazenbach\Documents\aei_figure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2'!$B$2</c:f>
              <c:strCache>
                <c:ptCount val="1"/>
                <c:pt idx="0">
                  <c:v>Children</c:v>
                </c:pt>
              </c:strCache>
            </c:strRef>
          </c:tx>
          <c:spPr>
            <a:ln w="28575" cap="rnd">
              <a:solidFill>
                <a:srgbClr val="007363"/>
              </a:solidFill>
              <a:round/>
            </a:ln>
            <a:effectLst/>
          </c:spPr>
          <c:marker>
            <c:symbol val="none"/>
          </c:marker>
          <c:cat>
            <c:numRef>
              <c:f>'figure 2'!$A$3:$A$20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'figure 2'!$B$3:$B$20</c:f>
              <c:numCache>
                <c:formatCode>0.00%</c:formatCode>
                <c:ptCount val="18"/>
                <c:pt idx="0">
                  <c:v>0.15459999999999999</c:v>
                </c:pt>
                <c:pt idx="1">
                  <c:v>0.12939999999999999</c:v>
                </c:pt>
                <c:pt idx="2">
                  <c:v>0.15890000000000001</c:v>
                </c:pt>
                <c:pt idx="3">
                  <c:v>0.15840000000000001</c:v>
                </c:pt>
                <c:pt idx="4">
                  <c:v>0.16200000000000001</c:v>
                </c:pt>
                <c:pt idx="5">
                  <c:v>0.1636</c:v>
                </c:pt>
                <c:pt idx="6">
                  <c:v>0.1716</c:v>
                </c:pt>
                <c:pt idx="7">
                  <c:v>0.15479999999999999</c:v>
                </c:pt>
                <c:pt idx="8">
                  <c:v>0.153</c:v>
                </c:pt>
                <c:pt idx="9">
                  <c:v>0.1593</c:v>
                </c:pt>
                <c:pt idx="10">
                  <c:v>0.20619999999999999</c:v>
                </c:pt>
                <c:pt idx="11">
                  <c:v>0.20960000000000001</c:v>
                </c:pt>
                <c:pt idx="12">
                  <c:v>0.19789999999999999</c:v>
                </c:pt>
                <c:pt idx="13">
                  <c:v>0.20300000000000001</c:v>
                </c:pt>
                <c:pt idx="14">
                  <c:v>0.1968</c:v>
                </c:pt>
                <c:pt idx="15">
                  <c:v>0.19309999999999999</c:v>
                </c:pt>
                <c:pt idx="16">
                  <c:v>0.1903</c:v>
                </c:pt>
                <c:pt idx="17">
                  <c:v>0.16600000000000001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7C-4B6F-9415-615E59A70424}"/>
            </c:ext>
          </c:extLst>
        </c:ser>
        <c:ser>
          <c:idx val="1"/>
          <c:order val="1"/>
          <c:tx>
            <c:strRef>
              <c:f>'figure 2'!$C$2</c:f>
              <c:strCache>
                <c:ptCount val="1"/>
                <c:pt idx="0">
                  <c:v>Senior Citizens</c:v>
                </c:pt>
              </c:strCache>
            </c:strRef>
          </c:tx>
          <c:spPr>
            <a:ln w="28575" cap="rnd">
              <a:solidFill>
                <a:srgbClr val="006983"/>
              </a:solidFill>
              <a:round/>
            </a:ln>
            <a:effectLst/>
          </c:spPr>
          <c:marker>
            <c:symbol val="none"/>
          </c:marker>
          <c:cat>
            <c:numRef>
              <c:f>'figure 2'!$A$3:$A$20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'figure 2'!$C$3:$C$20</c:f>
              <c:numCache>
                <c:formatCode>0.00%</c:formatCode>
                <c:ptCount val="18"/>
                <c:pt idx="0">
                  <c:v>5.9499999999999997E-2</c:v>
                </c:pt>
                <c:pt idx="1">
                  <c:v>5.4100000000000002E-2</c:v>
                </c:pt>
                <c:pt idx="2">
                  <c:v>5.91E-2</c:v>
                </c:pt>
                <c:pt idx="3">
                  <c:v>5.5100000000000003E-2</c:v>
                </c:pt>
                <c:pt idx="4">
                  <c:v>6.2700000000000006E-2</c:v>
                </c:pt>
                <c:pt idx="5">
                  <c:v>5.9700000000000003E-2</c:v>
                </c:pt>
                <c:pt idx="6">
                  <c:v>6.4299999999999996E-2</c:v>
                </c:pt>
                <c:pt idx="7">
                  <c:v>5.96E-2</c:v>
                </c:pt>
                <c:pt idx="8">
                  <c:v>5.9299999999999999E-2</c:v>
                </c:pt>
                <c:pt idx="9">
                  <c:v>6.2399999999999997E-2</c:v>
                </c:pt>
                <c:pt idx="10">
                  <c:v>8.0699999999999994E-2</c:v>
                </c:pt>
                <c:pt idx="11">
                  <c:v>7.4700000000000003E-2</c:v>
                </c:pt>
                <c:pt idx="12">
                  <c:v>7.9100000000000004E-2</c:v>
                </c:pt>
                <c:pt idx="13">
                  <c:v>8.3500000000000005E-2</c:v>
                </c:pt>
                <c:pt idx="14">
                  <c:v>8.77E-2</c:v>
                </c:pt>
                <c:pt idx="15">
                  <c:v>8.6699999999999999E-2</c:v>
                </c:pt>
                <c:pt idx="16">
                  <c:v>8.8499999999999995E-2</c:v>
                </c:pt>
                <c:pt idx="17">
                  <c:v>8.3000000000000004E-2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57C-4B6F-9415-615E59A70424}"/>
            </c:ext>
          </c:extLst>
        </c:ser>
        <c:ser>
          <c:idx val="2"/>
          <c:order val="2"/>
          <c:tx>
            <c:strRef>
              <c:f>'figure 2'!$D$2</c:f>
              <c:strCache>
                <c:ptCount val="1"/>
                <c:pt idx="0">
                  <c:v>All</c:v>
                </c:pt>
              </c:strCache>
            </c:strRef>
          </c:tx>
          <c:spPr>
            <a:ln w="28575" cap="rnd">
              <a:solidFill>
                <a:srgbClr val="6E2585"/>
              </a:solidFill>
              <a:round/>
            </a:ln>
            <a:effectLst/>
          </c:spPr>
          <c:marker>
            <c:symbol val="none"/>
          </c:marker>
          <c:cat>
            <c:numRef>
              <c:f>'figure 2'!$A$3:$A$20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'figure 2'!$D$3:$D$20</c:f>
              <c:numCache>
                <c:formatCode>0.00%</c:formatCode>
                <c:ptCount val="18"/>
                <c:pt idx="0">
                  <c:v>0.10780000000000001</c:v>
                </c:pt>
                <c:pt idx="1">
                  <c:v>9.1999999999999998E-2</c:v>
                </c:pt>
                <c:pt idx="2">
                  <c:v>0.1043</c:v>
                </c:pt>
                <c:pt idx="3">
                  <c:v>0.10639999999999999</c:v>
                </c:pt>
                <c:pt idx="4">
                  <c:v>0.1106</c:v>
                </c:pt>
                <c:pt idx="5">
                  <c:v>0.11169999999999999</c:v>
                </c:pt>
                <c:pt idx="6">
                  <c:v>0.11899999999999999</c:v>
                </c:pt>
                <c:pt idx="7">
                  <c:v>0.1096</c:v>
                </c:pt>
                <c:pt idx="8">
                  <c:v>0.109</c:v>
                </c:pt>
                <c:pt idx="9">
                  <c:v>0.11210000000000001</c:v>
                </c:pt>
                <c:pt idx="10">
                  <c:v>0.1454</c:v>
                </c:pt>
                <c:pt idx="11">
                  <c:v>0.1464</c:v>
                </c:pt>
                <c:pt idx="12">
                  <c:v>0.14449999999999999</c:v>
                </c:pt>
                <c:pt idx="13">
                  <c:v>0.1489</c:v>
                </c:pt>
                <c:pt idx="14">
                  <c:v>0.14449999999999999</c:v>
                </c:pt>
                <c:pt idx="15">
                  <c:v>0.14230000000000001</c:v>
                </c:pt>
                <c:pt idx="16">
                  <c:v>0.1401</c:v>
                </c:pt>
                <c:pt idx="17">
                  <c:v>0.127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57C-4B6F-9415-615E59A70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39232"/>
        <c:axId val="37840768"/>
      </c:lineChart>
      <c:catAx>
        <c:axId val="3783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40768"/>
        <c:crosses val="autoZero"/>
        <c:auto val="1"/>
        <c:lblAlgn val="ctr"/>
        <c:lblOffset val="100"/>
        <c:noMultiLvlLbl val="0"/>
      </c:catAx>
      <c:valAx>
        <c:axId val="3784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3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All children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Health status</c:v>
                </c:pt>
                <c:pt idx="1">
                  <c:v>Bad health</c:v>
                </c:pt>
                <c:pt idx="2">
                  <c:v>Hospitalized</c:v>
                </c:pt>
                <c:pt idx="3">
                  <c:v># days absent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-3.1E-2</c:v>
                </c:pt>
                <c:pt idx="1">
                  <c:v>-1.4999999999999999E-2</c:v>
                </c:pt>
                <c:pt idx="2">
                  <c:v>-3.0000000000000001E-3</c:v>
                </c:pt>
                <c:pt idx="3">
                  <c:v>-0.10100000000000001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Hispanic children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Health status</c:v>
                </c:pt>
                <c:pt idx="1">
                  <c:v>Bad health</c:v>
                </c:pt>
                <c:pt idx="2">
                  <c:v>Hospitalized</c:v>
                </c:pt>
                <c:pt idx="3">
                  <c:v># days absent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-3.5999999999999997E-2</c:v>
                </c:pt>
                <c:pt idx="1">
                  <c:v>-1.6E-2</c:v>
                </c:pt>
                <c:pt idx="2">
                  <c:v>0</c:v>
                </c:pt>
                <c:pt idx="3">
                  <c:v>-0.46400000000000002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454400"/>
        <c:axId val="40456192"/>
      </c:barChart>
      <c:catAx>
        <c:axId val="40454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456192"/>
        <c:crosses val="autoZero"/>
        <c:auto val="1"/>
        <c:lblAlgn val="ctr"/>
        <c:lblOffset val="100"/>
        <c:noMultiLvlLbl val="0"/>
      </c:catAx>
      <c:valAx>
        <c:axId val="4045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5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0.10386</cdr:x>
      <cdr:y>0.0392</cdr:y>
    </cdr:from>
    <cdr:to>
      <cdr:x>0.30676</cdr:x>
      <cdr:y>0.15599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9150" y="127892"/>
          <a:ext cx="16002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Health status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0.53865</cdr:x>
      <cdr:y>0.03552</cdr:y>
    </cdr:from>
    <cdr:to>
      <cdr:x>0.71256</cdr:x>
      <cdr:y>0.12895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48150" y="115887"/>
          <a:ext cx="1371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 smtClean="0"/>
            <a:t>Hospitalized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0.31884</cdr:x>
      <cdr:y>0.04136</cdr:y>
    </cdr:from>
    <cdr:to>
      <cdr:x>0.49275</cdr:x>
      <cdr:y>0.13479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14600" y="134937"/>
          <a:ext cx="1371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Bad health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0.78261</cdr:x>
      <cdr:y>0.03192</cdr:y>
    </cdr:from>
    <cdr:to>
      <cdr:x>0.95652</cdr:x>
      <cdr:y>0.12535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72200" y="104146"/>
          <a:ext cx="1371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smtClean="0"/>
            <a:t>Days absent</a:t>
          </a:r>
          <a:endParaRPr 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9662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lIns="92943" tIns="92943" rIns="92943" bIns="92943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66502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lIns="92958" tIns="46479" rIns="92958" bIns="46479"/>
          <a:lstStyle/>
          <a:p>
            <a:fld id="{1931B2D3-6E0C-4D9D-9DDC-E46CC9DD722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4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100" b="0" i="0" u="none" strike="noStrike" cap="none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100" b="0" i="0" u="none" strike="noStrike" cap="non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5078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085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7330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100" b="0" i="0" u="none" strike="noStrike" cap="none" smtClean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" sz="11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0815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827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8483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127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770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33C7B-7A23-4641-916A-EBFCD32CD958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3824-982A-4D0E-A115-C70B62DCE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8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3492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355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DA752-BC50-4A3F-B8E7-21B576A3E74F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8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552950"/>
            <a:ext cx="9144000" cy="598071"/>
          </a:xfrm>
          <a:prstGeom prst="rect">
            <a:avLst/>
          </a:prstGeom>
          <a:solidFill>
            <a:srgbClr val="6A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355980"/>
            <a:ext cx="9144000" cy="205125"/>
          </a:xfrm>
          <a:prstGeom prst="rect">
            <a:avLst/>
          </a:prstGeom>
          <a:solidFill>
            <a:srgbClr val="009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8040" y="0"/>
            <a:ext cx="9152040" cy="2382736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180" y="3181289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18F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Safety Net: An Investment in Children</a:t>
            </a:r>
            <a:endParaRPr lang="en-US" sz="3200" dirty="0">
              <a:solidFill>
                <a:srgbClr val="00918F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2980" y="602716"/>
            <a:ext cx="4798040" cy="1312117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4737873"/>
            <a:ext cx="2956560" cy="3699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8040" y="2357241"/>
            <a:ext cx="9152040" cy="30480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20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Lower-income have less slack in their budget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71550"/>
            <a:ext cx="6116631" cy="3962400"/>
          </a:xfrm>
        </p:spPr>
      </p:pic>
    </p:spTree>
    <p:extLst>
      <p:ext uri="{BB962C8B-B14F-4D97-AF65-F5344CB8AC3E}">
        <p14:creationId xmlns:p14="http://schemas.microsoft.com/office/powerpoint/2010/main" val="68247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Lower-income have been losing ground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71549"/>
            <a:ext cx="5791200" cy="3839111"/>
          </a:xfrm>
        </p:spPr>
      </p:pic>
    </p:spTree>
    <p:extLst>
      <p:ext uri="{BB962C8B-B14F-4D97-AF65-F5344CB8AC3E}">
        <p14:creationId xmlns:p14="http://schemas.microsoft.com/office/powerpoint/2010/main" val="46786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Lower-income spending more on basic needs over time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68015"/>
            <a:ext cx="6400800" cy="3745923"/>
          </a:xfrm>
        </p:spPr>
      </p:pic>
    </p:spTree>
    <p:extLst>
      <p:ext uri="{BB962C8B-B14F-4D97-AF65-F5344CB8AC3E}">
        <p14:creationId xmlns:p14="http://schemas.microsoft.com/office/powerpoint/2010/main" val="123041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239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social safety net lifts tens of millions of people out of poverty.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7.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07565"/>
            <a:ext cx="5638800" cy="409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Impacts of </a:t>
            </a:r>
            <a:br>
              <a:rPr lang="en-US" dirty="0"/>
            </a:br>
            <a:r>
              <a:rPr lang="en-US" dirty="0"/>
              <a:t>Childhood Access to SNAP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2100" dirty="0"/>
              <a:t>Use initial rollout of the FSP (1961-1975) to examine effects of program</a:t>
            </a:r>
          </a:p>
          <a:p>
            <a:pPr>
              <a:defRPr/>
            </a:pPr>
            <a:r>
              <a:rPr lang="en-US" sz="2100" dirty="0"/>
              <a:t>4 studies:</a:t>
            </a:r>
            <a:endParaRPr lang="en-US" sz="1300" dirty="0"/>
          </a:p>
          <a:p>
            <a:pPr lvl="1">
              <a:defRPr/>
            </a:pPr>
            <a:r>
              <a:rPr lang="en-US" sz="1600" dirty="0"/>
              <a:t>Consumption</a:t>
            </a:r>
          </a:p>
          <a:p>
            <a:pPr lvl="1">
              <a:defRPr/>
            </a:pPr>
            <a:r>
              <a:rPr lang="en-US" sz="1600" dirty="0"/>
              <a:t>Labor supply</a:t>
            </a:r>
          </a:p>
          <a:p>
            <a:pPr lvl="1">
              <a:defRPr/>
            </a:pPr>
            <a:r>
              <a:rPr lang="en-US" sz="1600" dirty="0"/>
              <a:t>Birth outcomes</a:t>
            </a:r>
          </a:p>
          <a:p>
            <a:pPr lvl="1">
              <a:defRPr/>
            </a:pPr>
            <a:r>
              <a:rPr lang="en-US" sz="1600" dirty="0"/>
              <a:t>Long-term impacts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788" y="1205494"/>
            <a:ext cx="4629150" cy="27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3360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Long-term Impacts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47950"/>
            <a:ext cx="4680742" cy="227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8016"/>
            <a:ext cx="4816324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9462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SNAP investments have long-term payoffs.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8</a:t>
            </a: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06" y="1007565"/>
            <a:ext cx="6710588" cy="40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7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Timing matters: Early investments have larger </a:t>
            </a:r>
            <a:r>
              <a:rPr lang="en-US" dirty="0" smtClean="0"/>
              <a:t>payoff for health (only)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07" y="1370013"/>
            <a:ext cx="5310186" cy="3262312"/>
          </a:xfrm>
        </p:spPr>
      </p:pic>
    </p:spTree>
    <p:extLst>
      <p:ext uri="{BB962C8B-B14F-4D97-AF65-F5344CB8AC3E}">
        <p14:creationId xmlns:p14="http://schemas.microsoft.com/office/powerpoint/2010/main" val="153138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914400" y="31055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SNAP investments have shorter-term payoffs:</a:t>
            </a:r>
          </a:p>
          <a:p>
            <a:pPr lvl="0" algn="l"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Variation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 from loss of immigrant access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061824"/>
              </p:ext>
            </p:extLst>
          </p:nvPr>
        </p:nvGraphicFramePr>
        <p:xfrm>
          <a:off x="628650" y="1370013"/>
          <a:ext cx="7886700" cy="3262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5471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Nutrition programs vary in their reach </a:t>
            </a:r>
          </a:p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to low-income households.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9.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5560"/>
            <a:ext cx="5486400" cy="40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 of current economic context &amp; recent academic research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0117"/>
            <a:ext cx="3733800" cy="476655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Much of today’s talk drawn from Hamilton Project document I coauthored last year.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682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Summer nutrition benefits can substantially reduce very low food security.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11.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07565"/>
            <a:ext cx="6400800" cy="41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would food consumption change with more resources?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68016"/>
            <a:ext cx="6179261" cy="3742134"/>
          </a:xfrm>
        </p:spPr>
      </p:pic>
    </p:spTree>
    <p:extLst>
      <p:ext uri="{BB962C8B-B14F-4D97-AF65-F5344CB8AC3E}">
        <p14:creationId xmlns:p14="http://schemas.microsoft.com/office/powerpoint/2010/main" val="1538484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Beyond food security, SNAP improves households’ financial well-being.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12.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1" y="1007565"/>
            <a:ext cx="6456058" cy="40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62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SNAP benefits are good for the macro economy</a:t>
            </a:r>
          </a:p>
          <a:p>
            <a:pPr lvl="0" algn="l"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Block granting SNAP would undermine automatic fiscal stabilizer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046998"/>
            <a:ext cx="6784153" cy="409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5057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In 2015 almost one in five households with children were food-insecure.</a:t>
            </a:r>
            <a:endParaRPr lang="en-US" sz="2500" dirty="0">
              <a:solidFill>
                <a:schemeClr val="accent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</a:t>
            </a: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4864"/>
            <a:ext cx="5791200" cy="40694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1962150"/>
            <a:ext cx="51816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117736"/>
              </p:ext>
            </p:extLst>
          </p:nvPr>
        </p:nvGraphicFramePr>
        <p:xfrm>
          <a:off x="2000839" y="18988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1752600" y="135255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Food insecurity spiked, even conditional on income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6" r="-10946"/>
          <a:stretch>
            <a:fillRect/>
          </a:stretch>
        </p:blipFill>
        <p:spPr bwMode="auto">
          <a:xfrm>
            <a:off x="1819438" y="1370013"/>
            <a:ext cx="5505124" cy="3262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06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5057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In nine states, one in four children lives </a:t>
            </a:r>
          </a:p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in a food-insecure households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16" y="994865"/>
            <a:ext cx="6006169" cy="40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5057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About 85 percent of food-insecure households with children are headed by adults who work.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15305"/>
            <a:ext cx="6248400" cy="40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5057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Households with a teenager are more likely to experience very low food security.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4.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09" y="1026614"/>
            <a:ext cx="6253783" cy="40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5057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Annual snapshots mask the extent of the food insecurity problem.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5</a:t>
            </a: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07564"/>
            <a:ext cx="5943600" cy="413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19150"/>
            <a:ext cx="9144000" cy="176410"/>
          </a:xfrm>
          <a:prstGeom prst="rect">
            <a:avLst/>
          </a:pr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rgbClr val="D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914400" y="31055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500" dirty="0" smtClean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One third of food-insecure households have annual incomes of at least two times the federal poverty level.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0" y="123889"/>
            <a:ext cx="990600" cy="556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lang="en-US" sz="4800" dirty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6</a:t>
            </a:r>
            <a:r>
              <a:rPr lang="en-US" sz="4800" dirty="0" smtClean="0">
                <a:solidFill>
                  <a:schemeClr val="accent5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95560"/>
            <a:ext cx="5715000" cy="41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AMILT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363"/>
      </a:accent1>
      <a:accent2>
        <a:srgbClr val="A5D867"/>
      </a:accent2>
      <a:accent3>
        <a:srgbClr val="006983"/>
      </a:accent3>
      <a:accent4>
        <a:srgbClr val="427730"/>
      </a:accent4>
      <a:accent5>
        <a:srgbClr val="6E2585"/>
      </a:accent5>
      <a:accent6>
        <a:srgbClr val="5C7F92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2922</TotalTime>
  <Words>305</Words>
  <Application>Microsoft Office PowerPoint</Application>
  <PresentationFormat>On-screen Show (16:9)</PresentationFormat>
  <Paragraphs>53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Overview of current economic context &amp; recent academic research</vt:lpstr>
      <vt:lpstr>PowerPoint Presentation</vt:lpstr>
      <vt:lpstr>Food insecurity spiked, even conditional on income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Lower-income have less slack in their budget</vt:lpstr>
      <vt:lpstr>Lower-income have been losing ground</vt:lpstr>
      <vt:lpstr>Lower-income spending more on basic needs over time</vt:lpstr>
      <vt:lpstr>PowerPoint Presentation</vt:lpstr>
      <vt:lpstr>Long-Term Impacts of  Childhood Access to SNAP</vt:lpstr>
      <vt:lpstr>Measuring Long-term Impacts</vt:lpstr>
      <vt:lpstr>PowerPoint Presentation</vt:lpstr>
      <vt:lpstr>Timing matters: Early investments have larger payoff for health (only)</vt:lpstr>
      <vt:lpstr>PowerPoint Presentation</vt:lpstr>
      <vt:lpstr>PowerPoint Presentation</vt:lpstr>
      <vt:lpstr>PowerPoint Presentation</vt:lpstr>
      <vt:lpstr>How would food consumption change with more resources?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What Works in Educational Technology with a Case Study of EDUSTAR</dc:title>
  <dc:creator>ronnie</dc:creator>
  <cp:lastModifiedBy>Kayla Haley</cp:lastModifiedBy>
  <cp:revision>129</cp:revision>
  <cp:lastPrinted>2016-10-19T16:32:49Z</cp:lastPrinted>
  <dcterms:modified xsi:type="dcterms:W3CDTF">2017-03-13T23:52:13Z</dcterms:modified>
</cp:coreProperties>
</file>