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A81A7005-96D7-4DDC-AA83-F3E8B130E071}">
  <a:tblStyle styleId="{A81A7005-96D7-4DDC-AA83-F3E8B130E071}"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37839" cy="464819"/>
          </a:xfrm>
          <a:prstGeom prst="rect">
            <a:avLst/>
          </a:prstGeom>
          <a:noFill/>
          <a:ln>
            <a:noFill/>
          </a:ln>
        </p:spPr>
        <p:txBody>
          <a:bodyPr lIns="91425" tIns="91425" rIns="91425" bIns="91425" anchor="t"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970937" y="0"/>
            <a:ext cx="3037839" cy="464819"/>
          </a:xfrm>
          <a:prstGeom prst="rect">
            <a:avLst/>
          </a:prstGeom>
          <a:noFill/>
          <a:ln>
            <a:noFill/>
          </a:ln>
        </p:spPr>
        <p:txBody>
          <a:bodyPr lIns="91425" tIns="91425" rIns="91425" bIns="91425" anchor="t" anchorCtr="0"/>
          <a:lstStyle>
            <a:lvl1pPr marL="0" marR="0" indent="0" algn="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701039" y="4415789"/>
            <a:ext cx="5608319" cy="4183379"/>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829967"/>
            <a:ext cx="3037839" cy="464819"/>
          </a:xfrm>
          <a:prstGeom prst="rect">
            <a:avLst/>
          </a:prstGeom>
          <a:noFill/>
          <a:ln>
            <a:noFill/>
          </a:ln>
        </p:spPr>
        <p:txBody>
          <a:bodyPr lIns="91425" tIns="91425" rIns="91425" bIns="91425" anchor="b"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970937" y="8829967"/>
            <a:ext cx="3037839" cy="464819"/>
          </a:xfrm>
          <a:prstGeom prst="rect">
            <a:avLst/>
          </a:prstGeom>
          <a:noFill/>
          <a:ln>
            <a:noFill/>
          </a:ln>
        </p:spPr>
        <p:txBody>
          <a:bodyPr lIns="91425" tIns="91425" rIns="91425" bIns="91425" anchor="b" anchorCtr="0"/>
          <a:lstStyle>
            <a:lvl1pPr marL="0" marR="0" indent="0" algn="r" rtl="0">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10137695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701039" y="4415789"/>
            <a:ext cx="5608319" cy="4183379"/>
          </a:xfrm>
          <a:prstGeom prst="rect">
            <a:avLst/>
          </a:prstGeom>
        </p:spPr>
        <p:txBody>
          <a:bodyPr lIns="91425" tIns="91425" rIns="91425" bIns="91425" anchor="ctr" anchorCtr="0">
            <a:noAutofit/>
          </a:bodyPr>
          <a:lstStyle/>
          <a:p>
            <a:endParaRPr/>
          </a:p>
        </p:txBody>
      </p:sp>
      <p:sp>
        <p:nvSpPr>
          <p:cNvPr id="84" name="Shape 84"/>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701039" y="4415789"/>
            <a:ext cx="5608319" cy="4183379"/>
          </a:xfrm>
          <a:prstGeom prst="rect">
            <a:avLst/>
          </a:prstGeom>
        </p:spPr>
        <p:txBody>
          <a:bodyPr lIns="91425" tIns="91425" rIns="91425" bIns="91425" anchor="ctr" anchorCtr="0">
            <a:noAutofit/>
          </a:bodyPr>
          <a:lstStyle/>
          <a:p>
            <a:pPr lvl="0" rtl="0">
              <a:buNone/>
            </a:pPr>
            <a:r>
              <a:rPr lang="en-US" b="1"/>
              <a:t>Ask audience for suggestions regarding what they think are healthy snacks/food for kids?</a:t>
            </a:r>
          </a:p>
          <a:p>
            <a:pPr lvl="0" rtl="0">
              <a:buNone/>
            </a:pPr>
            <a:r>
              <a:rPr lang="en-US" b="1"/>
              <a:t>Why do kids not eat enough fruits &amp; vegetables? (ask audience)</a:t>
            </a:r>
          </a:p>
          <a:p>
            <a:pPr marL="457200" lvl="0" indent="-317500" rtl="0">
              <a:buClr>
                <a:schemeClr val="dk1"/>
              </a:buClr>
              <a:buSzPct val="100000"/>
              <a:buFont typeface="Arial"/>
              <a:buChar char="•"/>
            </a:pPr>
            <a:r>
              <a:rPr lang="en-US" b="1">
                <a:solidFill>
                  <a:schemeClr val="dk1"/>
                </a:solidFill>
              </a:rPr>
              <a:t>The average 6 to 11 year-old eats only 3.5 servings of fruits and vegetables each day, achieving only half the recommended 7 servings per day for this age group.</a:t>
            </a:r>
          </a:p>
          <a:p>
            <a:endParaRPr lang="en-US" b="1">
              <a:solidFill>
                <a:schemeClr val="dk1"/>
              </a:solidFill>
            </a:endParaRPr>
          </a:p>
          <a:p>
            <a:endParaRPr lang="en-US" b="1">
              <a:solidFill>
                <a:schemeClr val="dk1"/>
              </a:solidFill>
            </a:endParaRPr>
          </a:p>
        </p:txBody>
      </p:sp>
      <p:sp>
        <p:nvSpPr>
          <p:cNvPr id="91" name="Shape 91"/>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pPr>
              <a:buNone/>
            </a:pPr>
            <a:r>
              <a:rPr lang="en-US"/>
              <a:t>3.Cancer, Diabetes, and heart disease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pPr lvl="0" rtl="0">
              <a:buNone/>
            </a:pPr>
            <a:r>
              <a:rPr lang="en-US"/>
              <a:t>Convenience-lack of grocery store, lack of transportation, lack of child care.</a:t>
            </a:r>
          </a:p>
          <a:p>
            <a:pPr lvl="0" rtl="0">
              <a:buNone/>
            </a:pPr>
            <a:r>
              <a:rPr lang="en-US"/>
              <a:t>Give examples of snacks and food recipes for kids.</a:t>
            </a:r>
          </a:p>
          <a:p>
            <a:pPr lvl="0" rtl="0">
              <a:buNone/>
            </a:pPr>
            <a:r>
              <a:rPr lang="en-US"/>
              <a:t>Cost-not everyone can afford healthy food. Where can they get it-food bank, grow their own food, shelters…</a:t>
            </a:r>
          </a:p>
          <a:p>
            <a:pPr lvl="0" rtl="0">
              <a:buNone/>
            </a:pPr>
            <a:r>
              <a:rPr lang="en-US"/>
              <a:t>Knowledge-We need to provide information.</a:t>
            </a:r>
          </a:p>
          <a:p>
            <a:pPr lvl="0" rtl="0">
              <a:buNone/>
            </a:pPr>
            <a:r>
              <a:rPr lang="en-US"/>
              <a:t>Bring up CR cooking classes. </a:t>
            </a:r>
          </a:p>
          <a:p>
            <a:pPr lvl="0" rtl="0">
              <a:buNone/>
            </a:pPr>
            <a:r>
              <a:rPr lang="en-US"/>
              <a:t>Freeze foods</a:t>
            </a:r>
          </a:p>
          <a:p>
            <a:pPr lvl="0" rtl="0">
              <a:buNone/>
            </a:pPr>
            <a:r>
              <a:rPr lang="en-US"/>
              <a:t>Whole foods are cheaper than people think</a:t>
            </a:r>
          </a:p>
          <a:p>
            <a:pPr>
              <a:buNone/>
            </a:pPr>
            <a:r>
              <a:rPr lang="en-US"/>
              <a:t>Teach the adult and the child- family learning-- CM classes for families and parents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pPr lvl="0" rtl="0">
              <a:buNone/>
            </a:pPr>
            <a:r>
              <a:rPr lang="en-US"/>
              <a:t>A family that farms together stays together!</a:t>
            </a:r>
          </a:p>
          <a:p>
            <a:pPr lvl="0" rtl="0">
              <a:buNone/>
            </a:pPr>
            <a:r>
              <a:rPr lang="en-US"/>
              <a:t>Takes a least 15 times before a child will sometimes try a food</a:t>
            </a:r>
          </a:p>
          <a:p>
            <a:pPr lvl="0" rtl="0">
              <a:buNone/>
            </a:pPr>
            <a:r>
              <a:rPr lang="en-US"/>
              <a:t>Use positive feedback and don’t withhold foods</a:t>
            </a:r>
          </a:p>
          <a:p>
            <a:endParaRPr lang="en-US"/>
          </a:p>
          <a:p>
            <a:pPr lvl="0" rtl="0">
              <a:buNone/>
            </a:pPr>
            <a:r>
              <a:rPr lang="en-US"/>
              <a:t>Children do what we do- Remember kids see what we have in our adult/teacher lounge areas.</a:t>
            </a:r>
          </a:p>
          <a:p>
            <a:pPr lvl="0" rtl="0">
              <a:buNone/>
            </a:pPr>
            <a:r>
              <a:rPr lang="en-US"/>
              <a:t>Do not call a child a picky eater-increased taste buds</a:t>
            </a:r>
          </a:p>
          <a:p>
            <a:pPr lvl="0" rtl="0">
              <a:buNone/>
            </a:pPr>
            <a:r>
              <a:rPr lang="en-US"/>
              <a:t>Kids need structure with eating just like other parts of their lives</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81100" y="696912"/>
            <a:ext cx="4648199" cy="34862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701039" y="4415789"/>
            <a:ext cx="5608200" cy="4183500"/>
          </a:xfrm>
          <a:prstGeom prst="rect">
            <a:avLst/>
          </a:prstGeom>
        </p:spPr>
        <p:txBody>
          <a:bodyPr lIns="91425" tIns="91425" rIns="91425" bIns="91425" anchor="ctr" anchorCtr="0">
            <a:noAutofit/>
          </a:bodyPr>
          <a:lstStyle/>
          <a:p>
            <a:pPr marL="457200" lvl="0" indent="-317500" rtl="0">
              <a:spcBef>
                <a:spcPts val="640"/>
              </a:spcBef>
              <a:buClr>
                <a:schemeClr val="dk1"/>
              </a:buClr>
              <a:buSzPct val="100000"/>
              <a:buFont typeface="Arial"/>
              <a:buAutoNum type="arabicPeriod"/>
            </a:pPr>
            <a:r>
              <a:rPr lang="en-US">
                <a:solidFill>
                  <a:schemeClr val="dk1"/>
                </a:solidFill>
              </a:rPr>
              <a:t>Given the opportunity, children will grab fruits &amp; vegetables if left out (refer to #2)</a:t>
            </a:r>
          </a:p>
          <a:p>
            <a:pPr marL="457200" lvl="0" indent="-317500" rtl="0">
              <a:spcBef>
                <a:spcPts val="640"/>
              </a:spcBef>
              <a:buClr>
                <a:schemeClr val="dk1"/>
              </a:buClr>
              <a:buSzPct val="100000"/>
              <a:buFont typeface="Arial"/>
              <a:buAutoNum type="arabicPeriod"/>
            </a:pPr>
            <a:r>
              <a:rPr lang="en-US">
                <a:solidFill>
                  <a:schemeClr val="dk1"/>
                </a:solidFill>
              </a:rPr>
              <a:t>Children are attracted to plates of food with multiple colors. Sell it as the Rainbow of colors! (Refer to #3)</a:t>
            </a:r>
          </a:p>
          <a:p>
            <a:endParaRPr lang="en-US">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19"/>
        <p:cNvGrpSpPr/>
        <p:nvPr/>
      </p:nvGrpSpPr>
      <p:grpSpPr>
        <a:xfrm>
          <a:off x="0" y="0"/>
          <a:ext cx="0" cy="0"/>
          <a:chOff x="0" y="0"/>
          <a:chExt cx="0" cy="0"/>
        </a:xfrm>
      </p:grpSpPr>
      <p:sp>
        <p:nvSpPr>
          <p:cNvPr id="20" name="Shape 20"/>
          <p:cNvSpPr txBox="1">
            <a:spLocks noGrp="1"/>
          </p:cNvSpPr>
          <p:nvPr>
            <p:ph type="ctrTitle"/>
          </p:nvPr>
        </p:nvSpPr>
        <p:spPr>
          <a:xfrm>
            <a:off x="304800" y="152401"/>
            <a:ext cx="8305799" cy="762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21" name="Shape 21"/>
          <p:cNvSpPr txBox="1">
            <a:spLocks noGrp="1"/>
          </p:cNvSpPr>
          <p:nvPr>
            <p:ph type="body" idx="1"/>
          </p:nvPr>
        </p:nvSpPr>
        <p:spPr>
          <a:xfrm>
            <a:off x="2514600" y="5410200"/>
            <a:ext cx="3962399" cy="533399"/>
          </a:xfrm>
          <a:prstGeom prst="rect">
            <a:avLst/>
          </a:prstGeom>
          <a:noFill/>
          <a:ln>
            <a:noFill/>
          </a:ln>
        </p:spPr>
        <p:txBody>
          <a:bodyPr lIns="91425" tIns="91425" rIns="91425" bIns="91425" anchor="t" anchorCtr="0"/>
          <a:lstStyle>
            <a:lvl1pPr algn="ctr" rtl="0">
              <a:buFont typeface="Arial"/>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pic>
        <p:nvPicPr>
          <p:cNvPr id="23" name="Shape 23"/>
          <p:cNvPicPr preferRelativeResize="0"/>
          <p:nvPr/>
        </p:nvPicPr>
        <p:blipFill rotWithShape="1">
          <a:blip r:embed="rId2"/>
          <a:srcRect/>
          <a:stretch/>
        </p:blipFill>
        <p:spPr>
          <a:xfrm>
            <a:off x="1143000" y="2209800"/>
            <a:ext cx="6786312" cy="274319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1371600"/>
            <a:ext cx="8229600" cy="4038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6" name="Shape 2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pic>
        <p:nvPicPr>
          <p:cNvPr id="27" name="Shape 27"/>
          <p:cNvPicPr preferRelativeResize="0"/>
          <p:nvPr/>
        </p:nvPicPr>
        <p:blipFill rotWithShape="1">
          <a:blip r:embed="rId2"/>
          <a:srcRect/>
          <a:stretch/>
        </p:blipFill>
        <p:spPr>
          <a:xfrm>
            <a:off x="3505198" y="5929162"/>
            <a:ext cx="2138753" cy="864538"/>
          </a:xfrm>
          <a:prstGeom prst="rect">
            <a:avLst/>
          </a:prstGeom>
          <a:noFill/>
          <a:ln>
            <a:noFill/>
          </a:ln>
        </p:spPr>
      </p:pic>
      <p:sp>
        <p:nvSpPr>
          <p:cNvPr id="28" name="Shape 2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9" name="Shape 29"/>
          <p:cNvSpPr txBox="1">
            <a:spLocks noGrp="1"/>
          </p:cNvSpPr>
          <p:nvPr>
            <p:ph type="title"/>
          </p:nvPr>
        </p:nvSpPr>
        <p:spPr>
          <a:xfrm>
            <a:off x="457200" y="76200"/>
            <a:ext cx="8153399" cy="914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30" name="Shape 30"/>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wo Content">
    <p:spTree>
      <p:nvGrpSpPr>
        <p:cNvPr id="1" name="Shape 31"/>
        <p:cNvGrpSpPr/>
        <p:nvPr/>
      </p:nvGrpSpPr>
      <p:grpSpPr>
        <a:xfrm>
          <a:off x="0" y="0"/>
          <a:ext cx="0" cy="0"/>
          <a:chOff x="0" y="0"/>
          <a:chExt cx="0" cy="0"/>
        </a:xfrm>
      </p:grpSpPr>
      <p:sp>
        <p:nvSpPr>
          <p:cNvPr id="32" name="Shape 32"/>
          <p:cNvSpPr txBox="1">
            <a:spLocks noGrp="1"/>
          </p:cNvSpPr>
          <p:nvPr>
            <p:ph type="body" idx="1"/>
          </p:nvPr>
        </p:nvSpPr>
        <p:spPr>
          <a:xfrm>
            <a:off x="457200" y="1417637"/>
            <a:ext cx="4038599" cy="406876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3" name="Shape 33"/>
          <p:cNvSpPr txBox="1">
            <a:spLocks noGrp="1"/>
          </p:cNvSpPr>
          <p:nvPr>
            <p:ph type="body" idx="2"/>
          </p:nvPr>
        </p:nvSpPr>
        <p:spPr>
          <a:xfrm>
            <a:off x="4648200" y="1417637"/>
            <a:ext cx="4038599" cy="406876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4" name="Shape 3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5" name="Shape 3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6" name="Shape 36"/>
          <p:cNvSpPr txBox="1">
            <a:spLocks noGrp="1"/>
          </p:cNvSpPr>
          <p:nvPr>
            <p:ph type="title"/>
          </p:nvPr>
        </p:nvSpPr>
        <p:spPr>
          <a:xfrm>
            <a:off x="457200" y="76200"/>
            <a:ext cx="8153399" cy="914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37" name="Shape 37"/>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pic>
        <p:nvPicPr>
          <p:cNvPr id="38" name="Shape 38"/>
          <p:cNvPicPr preferRelativeResize="0"/>
          <p:nvPr/>
        </p:nvPicPr>
        <p:blipFill rotWithShape="1">
          <a:blip r:embed="rId2"/>
          <a:srcRect/>
          <a:stretch/>
        </p:blipFill>
        <p:spPr>
          <a:xfrm>
            <a:off x="3505198" y="5929162"/>
            <a:ext cx="2138753" cy="86453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76200"/>
            <a:ext cx="8153399" cy="9144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2" name="Shape 42"/>
          <p:cNvSpPr txBox="1">
            <a:spLocks noGrp="1"/>
          </p:cNvSpPr>
          <p:nvPr>
            <p:ph type="body" idx="2"/>
          </p:nvPr>
        </p:nvSpPr>
        <p:spPr>
          <a:xfrm>
            <a:off x="457200" y="2174875"/>
            <a:ext cx="4040187" cy="3159125"/>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4" name="Shape 44"/>
          <p:cNvSpPr txBox="1">
            <a:spLocks noGrp="1"/>
          </p:cNvSpPr>
          <p:nvPr>
            <p:ph type="body" idx="4"/>
          </p:nvPr>
        </p:nvSpPr>
        <p:spPr>
          <a:xfrm>
            <a:off x="4645025" y="2174875"/>
            <a:ext cx="4041774" cy="3159125"/>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6" name="Shape 4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7" name="Shape 47"/>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pic>
        <p:nvPicPr>
          <p:cNvPr id="48" name="Shape 48"/>
          <p:cNvPicPr preferRelativeResize="0"/>
          <p:nvPr/>
        </p:nvPicPr>
        <p:blipFill rotWithShape="1">
          <a:blip r:embed="rId2"/>
          <a:srcRect/>
          <a:stretch/>
        </p:blipFill>
        <p:spPr>
          <a:xfrm>
            <a:off x="3505198" y="5929162"/>
            <a:ext cx="2138753" cy="86453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76200"/>
            <a:ext cx="8153399" cy="914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51" name="Shape 5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2" name="Shape 5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3" name="Shape 53"/>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pic>
        <p:nvPicPr>
          <p:cNvPr id="54" name="Shape 54"/>
          <p:cNvPicPr preferRelativeResize="0"/>
          <p:nvPr/>
        </p:nvPicPr>
        <p:blipFill rotWithShape="1">
          <a:blip r:embed="rId2"/>
          <a:srcRect/>
          <a:stretch/>
        </p:blipFill>
        <p:spPr>
          <a:xfrm>
            <a:off x="3505198" y="5929162"/>
            <a:ext cx="2138753" cy="86453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ontent with Caption">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1219200"/>
            <a:ext cx="3008313" cy="838199"/>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7" name="Shape 57"/>
          <p:cNvSpPr txBox="1">
            <a:spLocks noGrp="1"/>
          </p:cNvSpPr>
          <p:nvPr>
            <p:ph type="body" idx="1"/>
          </p:nvPr>
        </p:nvSpPr>
        <p:spPr>
          <a:xfrm>
            <a:off x="3575050" y="1219199"/>
            <a:ext cx="5111750" cy="41910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8" name="Shape 58"/>
          <p:cNvSpPr txBox="1">
            <a:spLocks noGrp="1"/>
          </p:cNvSpPr>
          <p:nvPr>
            <p:ph type="body" idx="2"/>
          </p:nvPr>
        </p:nvSpPr>
        <p:spPr>
          <a:xfrm>
            <a:off x="457200" y="2133600"/>
            <a:ext cx="3008313" cy="3276600"/>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59" name="Shape 5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0" name="Shape 6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1" name="Shape 61"/>
          <p:cNvSpPr txBox="1"/>
          <p:nvPr/>
        </p:nvSpPr>
        <p:spPr>
          <a:xfrm>
            <a:off x="457200" y="76200"/>
            <a:ext cx="8153399" cy="914400"/>
          </a:xfrm>
          <a:prstGeom prst="rect">
            <a:avLst/>
          </a:prstGeom>
          <a:noFill/>
          <a:ln>
            <a:noFill/>
          </a:ln>
        </p:spPr>
        <p:txBody>
          <a:bodyPr lIns="91425" tIns="45700" rIns="91425" bIns="45700" anchor="ctr" anchorCtr="0">
            <a:noAutofit/>
          </a:bodyPr>
          <a:lstStyle/>
          <a:p>
            <a:endParaRPr/>
          </a:p>
        </p:txBody>
      </p:sp>
      <p:sp>
        <p:nvSpPr>
          <p:cNvPr id="62" name="Shape 62"/>
          <p:cNvSpPr txBox="1">
            <a:spLocks noGrp="1"/>
          </p:cNvSpPr>
          <p:nvPr>
            <p:ph type="body" idx="3"/>
          </p:nvPr>
        </p:nvSpPr>
        <p:spPr>
          <a:xfrm>
            <a:off x="1219200" y="152400"/>
            <a:ext cx="6781800" cy="685799"/>
          </a:xfrm>
          <a:prstGeom prst="rect">
            <a:avLst/>
          </a:prstGeom>
          <a:noFill/>
          <a:ln>
            <a:noFill/>
          </a:ln>
        </p:spPr>
        <p:txBody>
          <a:bodyPr lIns="91425" tIns="91425" rIns="91425" bIns="91425" anchor="t" anchorCtr="0"/>
          <a:lstStyle>
            <a:lvl1pPr algn="ctr" rtl="0">
              <a:buClr>
                <a:schemeClr val="dk1"/>
              </a:buClr>
              <a:buFont typeface="Arial"/>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3" name="Shape 63"/>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pic>
        <p:nvPicPr>
          <p:cNvPr id="64" name="Shape 64"/>
          <p:cNvPicPr preferRelativeResize="0"/>
          <p:nvPr/>
        </p:nvPicPr>
        <p:blipFill rotWithShape="1">
          <a:blip r:embed="rId2"/>
          <a:srcRect/>
          <a:stretch/>
        </p:blipFill>
        <p:spPr>
          <a:xfrm>
            <a:off x="3505198" y="5929162"/>
            <a:ext cx="2138753" cy="86453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76200"/>
            <a:ext cx="8153399" cy="914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67" name="Shape 6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8" name="Shape 6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9" name="Shape 69"/>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pic>
        <p:nvPicPr>
          <p:cNvPr id="70" name="Shape 70"/>
          <p:cNvPicPr preferRelativeResize="0"/>
          <p:nvPr/>
        </p:nvPicPr>
        <p:blipFill rotWithShape="1">
          <a:blip r:embed="rId2"/>
          <a:srcRect/>
          <a:stretch/>
        </p:blipFill>
        <p:spPr>
          <a:xfrm>
            <a:off x="3505198" y="5929162"/>
            <a:ext cx="2138753" cy="86453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Shape 71"/>
        <p:cNvGrpSpPr/>
        <p:nvPr/>
      </p:nvGrpSpPr>
      <p:grpSpPr>
        <a:xfrm>
          <a:off x="0" y="0"/>
          <a:ext cx="0" cy="0"/>
          <a:chOff x="0" y="0"/>
          <a:chExt cx="0" cy="0"/>
        </a:xfrm>
      </p:grpSpPr>
      <p:sp>
        <p:nvSpPr>
          <p:cNvPr id="72" name="Shape 72"/>
          <p:cNvSpPr>
            <a:spLocks noGrp="1"/>
          </p:cNvSpPr>
          <p:nvPr>
            <p:ph type="pic" idx="2"/>
          </p:nvPr>
        </p:nvSpPr>
        <p:spPr>
          <a:xfrm>
            <a:off x="1792288" y="1295399"/>
            <a:ext cx="5486399" cy="3432175"/>
          </a:xfrm>
          <a:prstGeom prst="rect">
            <a:avLst/>
          </a:prstGeom>
          <a:noFill/>
          <a:ln>
            <a:noFill/>
          </a:ln>
        </p:spPr>
      </p:sp>
      <p:sp>
        <p:nvSpPr>
          <p:cNvPr id="73" name="Shape 7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4" name="Shape 7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5" name="Shape 75"/>
          <p:cNvSpPr txBox="1">
            <a:spLocks noGrp="1"/>
          </p:cNvSpPr>
          <p:nvPr>
            <p:ph type="title"/>
          </p:nvPr>
        </p:nvSpPr>
        <p:spPr>
          <a:xfrm>
            <a:off x="457200" y="76200"/>
            <a:ext cx="8153399" cy="914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76" name="Shape 76"/>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pic>
        <p:nvPicPr>
          <p:cNvPr id="77" name="Shape 77"/>
          <p:cNvPicPr preferRelativeResize="0"/>
          <p:nvPr/>
        </p:nvPicPr>
        <p:blipFill rotWithShape="1">
          <a:blip r:embed="rId2"/>
          <a:srcRect/>
          <a:stretch/>
        </p:blipFill>
        <p:spPr>
          <a:xfrm>
            <a:off x="3505198" y="5929162"/>
            <a:ext cx="2138753" cy="86453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76200"/>
            <a:ext cx="8153399" cy="9144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Arial"/>
              <a:buChar char="•"/>
              <a:defRPr/>
            </a:lvl1pPr>
            <a:lvl2pPr marL="742950" marR="0" indent="-107950" algn="l" rtl="0">
              <a:spcBef>
                <a:spcPts val="560"/>
              </a:spcBef>
              <a:spcAft>
                <a:spcPts val="0"/>
              </a:spcAft>
              <a:buClr>
                <a:schemeClr val="dk1"/>
              </a:buClr>
              <a:buFont typeface="Arial"/>
              <a:buChar char="–"/>
              <a:defRPr/>
            </a:lvl2pPr>
            <a:lvl3pPr marL="1143000" marR="0" indent="-76200" algn="l" rtl="0">
              <a:spcBef>
                <a:spcPts val="48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spcAft>
                <a:spcPts val="0"/>
              </a:spcAft>
              <a:buClr>
                <a:schemeClr val="dk1"/>
              </a:buClr>
              <a:buFont typeface="Arial"/>
              <a:buChar char="»"/>
              <a:defRPr/>
            </a:lvl6pPr>
            <a:lvl7pPr marL="2971800" marR="0" indent="-101600" algn="l" rtl="0">
              <a:spcBef>
                <a:spcPts val="400"/>
              </a:spcBef>
              <a:spcAft>
                <a:spcPts val="0"/>
              </a:spcAft>
              <a:buClr>
                <a:schemeClr val="dk1"/>
              </a:buClr>
              <a:buFont typeface="Arial"/>
              <a:buChar char="»"/>
              <a:defRPr/>
            </a:lvl7pPr>
            <a:lvl8pPr marL="3429000" marR="0" indent="-101600" algn="l" rtl="0">
              <a:spcBef>
                <a:spcPts val="400"/>
              </a:spcBef>
              <a:spcAft>
                <a:spcPts val="0"/>
              </a:spcAft>
              <a:buClr>
                <a:schemeClr val="dk1"/>
              </a:buClr>
              <a:buFont typeface="Arial"/>
              <a:buChar char="»"/>
              <a:defRPr/>
            </a:lvl8pPr>
            <a:lvl9pPr marL="3886200" marR="0" indent="-101600" algn="l" rtl="0">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2" name="Shape 1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grpSp>
        <p:nvGrpSpPr>
          <p:cNvPr id="13" name="Shape 13"/>
          <p:cNvGrpSpPr/>
          <p:nvPr/>
        </p:nvGrpSpPr>
        <p:grpSpPr>
          <a:xfrm>
            <a:off x="-318512" y="5707910"/>
            <a:ext cx="1705042" cy="1339674"/>
            <a:chOff x="101951981" y="113427670"/>
            <a:chExt cx="2648412" cy="2081051"/>
          </a:xfrm>
        </p:grpSpPr>
        <p:pic>
          <p:nvPicPr>
            <p:cNvPr id="14" name="Shape 14"/>
            <p:cNvPicPr preferRelativeResize="0"/>
            <p:nvPr/>
          </p:nvPicPr>
          <p:blipFill rotWithShape="1">
            <a:blip r:embed="rId10"/>
            <a:srcRect/>
            <a:stretch/>
          </p:blipFill>
          <p:spPr>
            <a:xfrm flipH="1">
              <a:off x="103708201" y="113957100"/>
              <a:ext cx="892192" cy="1386139"/>
            </a:xfrm>
            <a:prstGeom prst="rect">
              <a:avLst/>
            </a:prstGeom>
            <a:noFill/>
            <a:ln>
              <a:noFill/>
            </a:ln>
          </p:spPr>
        </p:pic>
        <p:pic>
          <p:nvPicPr>
            <p:cNvPr id="15" name="Shape 15"/>
            <p:cNvPicPr preferRelativeResize="0"/>
            <p:nvPr/>
          </p:nvPicPr>
          <p:blipFill rotWithShape="1">
            <a:blip r:embed="rId11"/>
            <a:srcRect/>
            <a:stretch/>
          </p:blipFill>
          <p:spPr>
            <a:xfrm>
              <a:off x="102834525" y="114414300"/>
              <a:ext cx="985347" cy="933486"/>
            </a:xfrm>
            <a:prstGeom prst="rect">
              <a:avLst/>
            </a:prstGeom>
            <a:noFill/>
            <a:ln>
              <a:noFill/>
            </a:ln>
          </p:spPr>
        </p:pic>
        <p:pic>
          <p:nvPicPr>
            <p:cNvPr id="16" name="Shape 16"/>
            <p:cNvPicPr preferRelativeResize="0"/>
            <p:nvPr/>
          </p:nvPicPr>
          <p:blipFill rotWithShape="1">
            <a:blip r:embed="rId12"/>
            <a:srcRect/>
            <a:stretch/>
          </p:blipFill>
          <p:spPr>
            <a:xfrm rot="-4301089">
              <a:off x="101857457" y="113909598"/>
              <a:ext cx="1822293" cy="1117195"/>
            </a:xfrm>
            <a:prstGeom prst="rect">
              <a:avLst/>
            </a:prstGeom>
            <a:noFill/>
            <a:ln>
              <a:noFill/>
            </a:ln>
          </p:spPr>
        </p:pic>
        <p:pic>
          <p:nvPicPr>
            <p:cNvPr id="17" name="Shape 17"/>
            <p:cNvPicPr preferRelativeResize="0"/>
            <p:nvPr/>
          </p:nvPicPr>
          <p:blipFill rotWithShape="1">
            <a:blip r:embed="rId13"/>
            <a:srcRect/>
            <a:stretch/>
          </p:blipFill>
          <p:spPr>
            <a:xfrm rot="1335078">
              <a:off x="103445144" y="114665961"/>
              <a:ext cx="863309" cy="578265"/>
            </a:xfrm>
            <a:prstGeom prst="rect">
              <a:avLst/>
            </a:prstGeom>
            <a:noFill/>
            <a:ln>
              <a:noFill/>
            </a:ln>
          </p:spPr>
        </p:pic>
      </p:grpSp>
      <p:sp>
        <p:nvSpPr>
          <p:cNvPr id="18" name="Shape 18"/>
          <p:cNvSpPr txBox="1">
            <a:spLocks noGrp="1"/>
          </p:cNvSpPr>
          <p:nvPr>
            <p:ph type="sldNum" idx="12"/>
          </p:nvPr>
        </p:nvSpPr>
        <p:spPr>
          <a:xfrm>
            <a:off x="6553200" y="6245225"/>
            <a:ext cx="2133599" cy="476249"/>
          </a:xfrm>
          <a:prstGeom prst="rect">
            <a:avLst/>
          </a:prstGeom>
          <a:noFill/>
          <a:ln>
            <a:noFill/>
          </a:ln>
        </p:spPr>
        <p:txBody>
          <a:bodyPr lIns="91425" tIns="91425" rIns="91425" bIns="91425" anchor="t"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utritionforkids.com/&#8206;"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3.xml.rels><?xml version="1.0" encoding="UTF-8" standalone="yes"?>
<Relationships xmlns="http://schemas.openxmlformats.org/package/2006/relationships"><Relationship Id="rId3" Type="http://schemas.openxmlformats.org/officeDocument/2006/relationships/hyperlink" Target="http://www.nutritionforkids.com/&#8206;"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6.gif"/><Relationship Id="rId4" Type="http://schemas.openxmlformats.org/officeDocument/2006/relationships/hyperlink" Target="http://nutritionforkids.com/aboutbook.ht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www.nutritionforkids.com/&#8206;"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parenting.com/gallery/healthy-kids-snacks" TargetMode="External"/><Relationship Id="rId5" Type="http://schemas.openxmlformats.org/officeDocument/2006/relationships/hyperlink" Target="http://www.eatright.org/nnm/games/" TargetMode="External"/><Relationship Id="rId4" Type="http://schemas.openxmlformats.org/officeDocument/2006/relationships/hyperlink" Target="http://www.fns.usda.gov/multimedia/games/blastoff/blastoff_game.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cdc.gov/nchhst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cdc.gov/nccdphp/dph/" TargetMode="External"/><Relationship Id="rId5" Type="http://schemas.openxmlformats.org/officeDocument/2006/relationships/hyperlink" Target="http://www.cdc.gov/chronicdisease/index.htm" TargetMode="External"/><Relationship Id="rId4" Type="http://schemas.openxmlformats.org/officeDocument/2006/relationships/hyperlink" Target="http://www.cdc.gov/healthyyouth/"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healthymeals.nal.usda.gov/recipes/taste-testing-and-evaluating-recipe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304800" y="152401"/>
            <a:ext cx="8305799" cy="762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1">
                <a:solidFill>
                  <a:schemeClr val="dk1"/>
                </a:solidFill>
              </a:rPr>
              <a:t>Healthy Food  For Kids</a:t>
            </a:r>
          </a:p>
        </p:txBody>
      </p:sp>
      <p:sp>
        <p:nvSpPr>
          <p:cNvPr id="80" name="Shape 80"/>
          <p:cNvSpPr txBox="1">
            <a:spLocks noGrp="1"/>
          </p:cNvSpPr>
          <p:nvPr>
            <p:ph type="body" idx="1"/>
          </p:nvPr>
        </p:nvSpPr>
        <p:spPr>
          <a:xfrm>
            <a:off x="2569200" y="5044575"/>
            <a:ext cx="4005599" cy="1376700"/>
          </a:xfrm>
          <a:prstGeom prst="rect">
            <a:avLst/>
          </a:prstGeom>
          <a:noFill/>
          <a:ln>
            <a:noFill/>
          </a:ln>
        </p:spPr>
        <p:txBody>
          <a:bodyPr lIns="91425" tIns="45700" rIns="91425" bIns="45700" anchor="t" anchorCtr="0">
            <a:noAutofit/>
          </a:bodyPr>
          <a:lstStyle/>
          <a:p>
            <a:pPr marL="342900" marR="0" lvl="0" indent="-342900" rtl="0">
              <a:spcBef>
                <a:spcPts val="0"/>
              </a:spcBef>
              <a:spcAft>
                <a:spcPts val="0"/>
              </a:spcAft>
              <a:buClr>
                <a:schemeClr val="dk1"/>
              </a:buClr>
              <a:buSzPct val="25000"/>
              <a:buFont typeface="Arial"/>
              <a:buNone/>
            </a:pPr>
            <a:r>
              <a:rPr lang="en-US" sz="3200">
                <a:solidFill>
                  <a:schemeClr val="dk1"/>
                </a:solidFill>
              </a:rPr>
              <a:t>Snack Tips</a:t>
            </a:r>
          </a:p>
          <a:p>
            <a:pPr marL="342900" marR="0" lvl="0" indent="-342900" rtl="0">
              <a:spcBef>
                <a:spcPts val="0"/>
              </a:spcBef>
              <a:spcAft>
                <a:spcPts val="0"/>
              </a:spcAft>
              <a:buClr>
                <a:schemeClr val="dk1"/>
              </a:buClr>
              <a:buSzPct val="25000"/>
              <a:buFont typeface="Arial"/>
              <a:buNone/>
            </a:pPr>
            <a:r>
              <a:rPr lang="en-US" sz="3200">
                <a:solidFill>
                  <a:schemeClr val="dk1"/>
                </a:solidFill>
              </a:rPr>
              <a:t> and </a:t>
            </a:r>
          </a:p>
          <a:p>
            <a:pPr marL="342900" marR="0" lvl="0" indent="-342900" rtl="0">
              <a:spcBef>
                <a:spcPts val="0"/>
              </a:spcBef>
              <a:spcAft>
                <a:spcPts val="0"/>
              </a:spcAft>
              <a:buClr>
                <a:schemeClr val="dk1"/>
              </a:buClr>
              <a:buSzPct val="25000"/>
              <a:buFont typeface="Arial"/>
              <a:buNone/>
            </a:pPr>
            <a:r>
              <a:rPr lang="en-US" sz="3200">
                <a:solidFill>
                  <a:schemeClr val="dk1"/>
                </a:solidFill>
              </a:rPr>
              <a:t>Nutrition Activities</a:t>
            </a:r>
          </a:p>
        </p:txBody>
      </p:sp>
      <p:sp>
        <p:nvSpPr>
          <p:cNvPr id="81" name="Shape 8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457200" y="1371600"/>
            <a:ext cx="8229600" cy="4038599"/>
          </a:xfrm>
          <a:prstGeom prst="rect">
            <a:avLst/>
          </a:prstGeom>
        </p:spPr>
        <p:txBody>
          <a:bodyPr lIns="91425" tIns="91425" rIns="91425" bIns="91425" anchor="t" anchorCtr="0">
            <a:noAutofit/>
          </a:bodyPr>
          <a:lstStyle/>
          <a:p>
            <a:pPr marL="457200" lvl="0" indent="-381000" rtl="0">
              <a:buClr>
                <a:schemeClr val="dk1"/>
              </a:buClr>
              <a:buSzPct val="100000"/>
              <a:buFont typeface="Arial"/>
              <a:buChar char="•"/>
            </a:pPr>
            <a:r>
              <a:rPr lang="en-US" sz="2400"/>
              <a:t>Offer children 2-3 choices for a snack option</a:t>
            </a:r>
          </a:p>
          <a:p>
            <a:endParaRPr lang="en-US" sz="2400"/>
          </a:p>
          <a:p>
            <a:pPr marL="457200" lvl="0" indent="-381000" rtl="0">
              <a:buClr>
                <a:schemeClr val="dk1"/>
              </a:buClr>
              <a:buSzPct val="100000"/>
              <a:buFont typeface="Arial"/>
              <a:buChar char="•"/>
            </a:pPr>
            <a:r>
              <a:rPr lang="en-US" sz="2400"/>
              <a:t>Make sure all choices are related but there is still a variety</a:t>
            </a:r>
          </a:p>
          <a:p>
            <a:endParaRPr lang="en-US" sz="2400"/>
          </a:p>
          <a:p>
            <a:pPr marL="457200" lvl="0" indent="-381000" rtl="0">
              <a:buClr>
                <a:schemeClr val="dk1"/>
              </a:buClr>
              <a:buSzPct val="100000"/>
              <a:buFont typeface="Arial"/>
              <a:buChar char="•"/>
            </a:pPr>
            <a:r>
              <a:rPr lang="en-US" sz="2400"/>
              <a:t>Cut food up into bite size pieces</a:t>
            </a:r>
          </a:p>
          <a:p>
            <a:endParaRPr lang="en-US" sz="2400"/>
          </a:p>
          <a:p>
            <a:pPr marL="457200" lvl="0" indent="-381000" rtl="0">
              <a:buClr>
                <a:schemeClr val="dk1"/>
              </a:buClr>
              <a:buSzPct val="100000"/>
              <a:buFont typeface="Arial"/>
              <a:buChar char="•"/>
            </a:pPr>
            <a:r>
              <a:rPr lang="en-US" sz="2400"/>
              <a:t>Accomodate children’s needs if possible</a:t>
            </a:r>
          </a:p>
        </p:txBody>
      </p:sp>
      <p:sp>
        <p:nvSpPr>
          <p:cNvPr id="141" name="Shape 141"/>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3000" b="1"/>
              <a:t>Offer Kids Choices!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582750" y="1214675"/>
            <a:ext cx="8229600" cy="4038599"/>
          </a:xfrm>
          <a:prstGeom prst="rect">
            <a:avLst/>
          </a:prstGeom>
        </p:spPr>
        <p:txBody>
          <a:bodyPr lIns="91425" tIns="91425" rIns="91425" bIns="91425" anchor="t" anchorCtr="0">
            <a:noAutofit/>
          </a:bodyPr>
          <a:lstStyle/>
          <a:p>
            <a:pPr marL="457200" lvl="0" indent="-381000" rtl="0">
              <a:buClr>
                <a:schemeClr val="dk1"/>
              </a:buClr>
              <a:buSzPct val="100000"/>
              <a:buFont typeface="Arial"/>
              <a:buChar char="•"/>
            </a:pPr>
            <a:r>
              <a:rPr lang="en-US" sz="2400"/>
              <a:t>Scientific research shows that</a:t>
            </a:r>
          </a:p>
          <a:p>
            <a:pPr marL="0" lvl="0" indent="0" rtl="0">
              <a:buNone/>
            </a:pPr>
            <a:r>
              <a:rPr lang="en-US" sz="2400"/>
              <a:t>children are more likely to eat a </a:t>
            </a:r>
          </a:p>
          <a:p>
            <a:pPr marL="0" lvl="0" indent="0" rtl="0">
              <a:buNone/>
            </a:pPr>
            <a:r>
              <a:rPr lang="en-US" sz="2400"/>
              <a:t>plate of food if there are at least </a:t>
            </a:r>
          </a:p>
          <a:p>
            <a:pPr marL="0" lvl="0" indent="0" rtl="0">
              <a:buNone/>
            </a:pPr>
            <a:r>
              <a:rPr lang="en-US" sz="2400"/>
              <a:t>five colors on a plate</a:t>
            </a:r>
          </a:p>
          <a:p>
            <a:endParaRPr lang="en-US" sz="2400"/>
          </a:p>
          <a:p>
            <a:pPr marL="0" lvl="0" indent="0" rtl="0">
              <a:buNone/>
            </a:pPr>
            <a:r>
              <a:rPr lang="en-US" sz="2400"/>
              <a:t>***Aesthetic appeal is not just </a:t>
            </a:r>
          </a:p>
          <a:p>
            <a:pPr marL="0" lvl="0" indent="0" rtl="0">
              <a:buNone/>
            </a:pPr>
            <a:r>
              <a:rPr lang="en-US" sz="2400"/>
              <a:t>something to consider when feeding</a:t>
            </a:r>
          </a:p>
          <a:p>
            <a:pPr marL="0" lvl="0" indent="0">
              <a:buNone/>
            </a:pPr>
            <a:r>
              <a:rPr lang="en-US" sz="2400"/>
              <a:t>adults!</a:t>
            </a:r>
          </a:p>
        </p:txBody>
      </p:sp>
      <p:sp>
        <p:nvSpPr>
          <p:cNvPr id="147" name="Shape 147"/>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3000" b="1"/>
              <a:t>Offer A Rainbow Of Color!</a:t>
            </a:r>
          </a:p>
        </p:txBody>
      </p:sp>
      <p:pic>
        <p:nvPicPr>
          <p:cNvPr id="148" name="Shape 148"/>
          <p:cNvPicPr preferRelativeResize="0"/>
          <p:nvPr/>
        </p:nvPicPr>
        <p:blipFill>
          <a:blip r:embed="rId3"/>
          <a:stretch>
            <a:fillRect/>
          </a:stretch>
        </p:blipFill>
        <p:spPr>
          <a:xfrm>
            <a:off x="5618250" y="1819375"/>
            <a:ext cx="2750749" cy="28292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457200" y="1371600"/>
            <a:ext cx="8229600" cy="4038599"/>
          </a:xfrm>
          <a:prstGeom prst="rect">
            <a:avLst/>
          </a:prstGeom>
        </p:spPr>
        <p:txBody>
          <a:bodyPr lIns="91425" tIns="91425" rIns="91425" bIns="91425" anchor="t" anchorCtr="0">
            <a:noAutofit/>
          </a:bodyPr>
          <a:lstStyle/>
          <a:p>
            <a:pPr marL="457200" lvl="0" indent="-381000" rtl="0">
              <a:buClr>
                <a:schemeClr val="dk1"/>
              </a:buClr>
              <a:buSzPct val="100000"/>
              <a:buFont typeface="Arial"/>
              <a:buChar char="•"/>
            </a:pPr>
            <a:r>
              <a:rPr lang="en-US" sz="2400"/>
              <a:t>Wrapping food up makes it fun and portable</a:t>
            </a:r>
          </a:p>
          <a:p>
            <a:endParaRPr lang="en-US" sz="2400"/>
          </a:p>
          <a:p>
            <a:pPr marL="457200" lvl="0" indent="-381000" rtl="0">
              <a:buClr>
                <a:schemeClr val="dk1"/>
              </a:buClr>
              <a:buSzPct val="100000"/>
              <a:buFont typeface="Arial"/>
              <a:buChar char="•"/>
            </a:pPr>
            <a:r>
              <a:rPr lang="en-US" sz="2400"/>
              <a:t>Kids love to make their own wraps</a:t>
            </a:r>
          </a:p>
          <a:p>
            <a:pPr marL="0" lvl="0" indent="0" rtl="0">
              <a:buNone/>
            </a:pPr>
            <a:r>
              <a:rPr lang="en-US" sz="2400"/>
              <a:t> and are amazingly creative</a:t>
            </a:r>
          </a:p>
          <a:p>
            <a:pPr marL="0" lvl="0" indent="0" rtl="0">
              <a:buNone/>
            </a:pPr>
            <a:r>
              <a:rPr lang="en-US" sz="2400"/>
              <a:t> at coming up with their </a:t>
            </a:r>
          </a:p>
          <a:p>
            <a:pPr marL="0" lvl="0" indent="0" rtl="0">
              <a:buNone/>
            </a:pPr>
            <a:r>
              <a:rPr lang="en-US" sz="2400"/>
              <a:t>own fun combinations of food</a:t>
            </a:r>
          </a:p>
          <a:p>
            <a:endParaRPr lang="en-US" sz="2400"/>
          </a:p>
          <a:p>
            <a:endParaRPr lang="en-US" sz="2400"/>
          </a:p>
          <a:p>
            <a:endParaRPr lang="en-US" sz="2400"/>
          </a:p>
          <a:p>
            <a:pPr marL="0" lvl="0" indent="0">
              <a:buNone/>
            </a:pPr>
            <a:r>
              <a:rPr lang="en-US" sz="900">
                <a:solidFill>
                  <a:schemeClr val="dk1"/>
                </a:solidFill>
              </a:rPr>
              <a:t>*Source:</a:t>
            </a:r>
            <a:r>
              <a:rPr lang="en-US" sz="900" b="1">
                <a:solidFill>
                  <a:srgbClr val="93C47D"/>
                </a:solidFill>
              </a:rPr>
              <a:t> </a:t>
            </a:r>
            <a:r>
              <a:rPr lang="en-US" sz="900" u="sng">
                <a:solidFill>
                  <a:srgbClr val="93C47D"/>
                </a:solidFill>
                <a:hlinkClick r:id="rId3"/>
              </a:rPr>
              <a:t>www.</a:t>
            </a:r>
            <a:r>
              <a:rPr lang="en-US" sz="900" b="1" u="sng">
                <a:solidFill>
                  <a:srgbClr val="93C47D"/>
                </a:solidFill>
                <a:hlinkClick r:id="rId3"/>
              </a:rPr>
              <a:t>nutritionforkids</a:t>
            </a:r>
            <a:r>
              <a:rPr lang="en-US" sz="900" u="sng">
                <a:solidFill>
                  <a:srgbClr val="93C47D"/>
                </a:solidFill>
                <a:hlinkClick r:id="rId3"/>
              </a:rPr>
              <a:t>.com/‎</a:t>
            </a:r>
          </a:p>
        </p:txBody>
      </p:sp>
      <p:sp>
        <p:nvSpPr>
          <p:cNvPr id="154" name="Shape 154"/>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3000" b="1"/>
              <a:t>Wrap Up Healthy Food!</a:t>
            </a:r>
          </a:p>
        </p:txBody>
      </p:sp>
      <p:pic>
        <p:nvPicPr>
          <p:cNvPr id="155" name="Shape 155"/>
          <p:cNvPicPr preferRelativeResize="0"/>
          <p:nvPr/>
        </p:nvPicPr>
        <p:blipFill>
          <a:blip r:embed="rId4"/>
          <a:stretch>
            <a:fillRect/>
          </a:stretch>
        </p:blipFill>
        <p:spPr>
          <a:xfrm>
            <a:off x="4674350" y="3047425"/>
            <a:ext cx="3548424" cy="242305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457200" y="1371600"/>
            <a:ext cx="8229600" cy="4387799"/>
          </a:xfrm>
          <a:prstGeom prst="rect">
            <a:avLst/>
          </a:prstGeom>
        </p:spPr>
        <p:txBody>
          <a:bodyPr lIns="91425" tIns="91425" rIns="91425" bIns="91425" anchor="t" anchorCtr="0">
            <a:noAutofit/>
          </a:bodyPr>
          <a:lstStyle/>
          <a:p>
            <a:pPr marL="457200" lvl="0" indent="-381000" rtl="0">
              <a:buClr>
                <a:schemeClr val="dk1"/>
              </a:buClr>
              <a:buSzPct val="100000"/>
              <a:buFont typeface="Arial"/>
              <a:buChar char="•"/>
            </a:pPr>
            <a:r>
              <a:rPr lang="en-US" sz="2400"/>
              <a:t>Make it sweet or savory, but always healthy!</a:t>
            </a:r>
          </a:p>
          <a:p>
            <a:pPr marL="457200" lvl="0" indent="-381000" rtl="0">
              <a:buClr>
                <a:schemeClr val="dk1"/>
              </a:buClr>
              <a:buSzPct val="100000"/>
              <a:buFont typeface="Arial"/>
              <a:buChar char="•"/>
            </a:pPr>
            <a:r>
              <a:rPr lang="en-US" sz="2400"/>
              <a:t>Wrap it up in a spinach tortilla, thin pita, a crape or maybe even a large kale leaf wrapper</a:t>
            </a:r>
          </a:p>
          <a:p>
            <a:pPr marL="0" lvl="0" indent="0" rtl="0">
              <a:buNone/>
            </a:pPr>
            <a:r>
              <a:rPr lang="en-US" sz="2400"/>
              <a:t>Ideas:</a:t>
            </a:r>
          </a:p>
          <a:p>
            <a:pPr marL="457200" lvl="0" indent="-381000" rtl="0">
              <a:buClr>
                <a:schemeClr val="dk1"/>
              </a:buClr>
              <a:buSzPct val="100000"/>
              <a:buFont typeface="Arial"/>
              <a:buAutoNum type="arabicPeriod"/>
            </a:pPr>
            <a:r>
              <a:rPr lang="en-US" sz="2400"/>
              <a:t>Cooked apples, cinnamon and cream cheese</a:t>
            </a:r>
          </a:p>
          <a:p>
            <a:pPr marL="457200" lvl="0" indent="-381000" rtl="0">
              <a:buClr>
                <a:schemeClr val="dk1"/>
              </a:buClr>
              <a:buSzPct val="100000"/>
              <a:buFont typeface="Arial"/>
              <a:buAutoNum type="arabicPeriod"/>
            </a:pPr>
            <a:r>
              <a:rPr lang="en-US" sz="2400"/>
              <a:t>Grilled vegetables</a:t>
            </a:r>
          </a:p>
          <a:p>
            <a:pPr marL="457200" lvl="0" indent="-381000" rtl="0">
              <a:buClr>
                <a:schemeClr val="dk1"/>
              </a:buClr>
              <a:buSzPct val="100000"/>
              <a:buFont typeface="Arial"/>
              <a:buAutoNum type="arabicPeriod"/>
            </a:pPr>
            <a:r>
              <a:rPr lang="en-US" sz="2400"/>
              <a:t>Sunflower butter, banana slices and honey</a:t>
            </a:r>
          </a:p>
          <a:p>
            <a:pPr marL="457200" lvl="0" indent="-381000" rtl="0">
              <a:buClr>
                <a:schemeClr val="dk1"/>
              </a:buClr>
              <a:buSzPct val="100000"/>
              <a:buFont typeface="Arial"/>
              <a:buAutoNum type="arabicPeriod"/>
            </a:pPr>
            <a:r>
              <a:rPr lang="en-US" sz="2400"/>
              <a:t>Sauce with grated cheese and olives</a:t>
            </a:r>
          </a:p>
          <a:p>
            <a:pPr marL="457200" lvl="0" indent="-381000" rtl="0">
              <a:buClr>
                <a:schemeClr val="dk1"/>
              </a:buClr>
              <a:buSzPct val="100000"/>
              <a:buFont typeface="Arial"/>
              <a:buAutoNum type="arabicPeriod"/>
            </a:pPr>
            <a:r>
              <a:rPr lang="en-US" sz="2400"/>
              <a:t>Beans, rice and salsa</a:t>
            </a:r>
          </a:p>
          <a:p>
            <a:endParaRPr lang="en-US" sz="2400"/>
          </a:p>
          <a:p>
            <a:pPr marL="0" lvl="0" indent="0">
              <a:buNone/>
            </a:pPr>
            <a:r>
              <a:rPr lang="en-US" sz="900"/>
              <a:t>*Source:</a:t>
            </a:r>
            <a:r>
              <a:rPr lang="en-US" sz="900" b="1">
                <a:solidFill>
                  <a:srgbClr val="93C47D"/>
                </a:solidFill>
              </a:rPr>
              <a:t> </a:t>
            </a:r>
            <a:r>
              <a:rPr lang="en-US" sz="900" u="sng">
                <a:solidFill>
                  <a:srgbClr val="93C47D"/>
                </a:solidFill>
                <a:hlinkClick r:id="rId3"/>
              </a:rPr>
              <a:t>www.</a:t>
            </a:r>
            <a:r>
              <a:rPr lang="en-US" sz="900" b="1" u="sng">
                <a:solidFill>
                  <a:srgbClr val="93C47D"/>
                </a:solidFill>
                <a:hlinkClick r:id="rId3"/>
              </a:rPr>
              <a:t>nutritionforkids</a:t>
            </a:r>
            <a:r>
              <a:rPr lang="en-US" sz="900" u="sng">
                <a:solidFill>
                  <a:srgbClr val="93C47D"/>
                </a:solidFill>
                <a:hlinkClick r:id="rId3"/>
              </a:rPr>
              <a:t>.com/‎</a:t>
            </a:r>
          </a:p>
        </p:txBody>
      </p:sp>
      <p:sp>
        <p:nvSpPr>
          <p:cNvPr id="161" name="Shape 161"/>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3000" b="1"/>
              <a:t>Wrap It Up!</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457200" y="1371600"/>
            <a:ext cx="8261700" cy="4462499"/>
          </a:xfrm>
          <a:prstGeom prst="rect">
            <a:avLst/>
          </a:prstGeom>
        </p:spPr>
        <p:txBody>
          <a:bodyPr lIns="91425" tIns="91425" rIns="91425" bIns="91425" anchor="t" anchorCtr="0">
            <a:noAutofit/>
          </a:bodyPr>
          <a:lstStyle/>
          <a:p>
            <a:pPr marL="457200" lvl="0" indent="-342900" rtl="0">
              <a:buClr>
                <a:schemeClr val="dk1"/>
              </a:buClr>
              <a:buSzPct val="100000"/>
              <a:buFont typeface="Arial"/>
              <a:buChar char="•"/>
            </a:pPr>
            <a:r>
              <a:rPr lang="en-US" sz="1800"/>
              <a:t>With a few simple supplies kids can be given the opportunity to be creative and eat a healthy and exciting snack!</a:t>
            </a:r>
          </a:p>
          <a:p>
            <a:endParaRPr lang="en-US" sz="1800"/>
          </a:p>
          <a:p>
            <a:pPr marL="0" lvl="0" indent="0" rtl="0">
              <a:buNone/>
            </a:pPr>
            <a:r>
              <a:rPr lang="en-US" sz="1800"/>
              <a:t>Supplies:</a:t>
            </a:r>
          </a:p>
          <a:p>
            <a:pPr marL="457200" lvl="0" indent="-342900" rtl="0">
              <a:buClr>
                <a:schemeClr val="dk1"/>
              </a:buClr>
              <a:buSzPct val="100000"/>
              <a:buFont typeface="Arial"/>
              <a:buAutoNum type="arabicPeriod"/>
            </a:pPr>
            <a:r>
              <a:rPr lang="en-US" sz="1800"/>
              <a:t>Toothpicks</a:t>
            </a:r>
          </a:p>
          <a:p>
            <a:pPr marL="457200" lvl="0" indent="-342900" rtl="0">
              <a:buClr>
                <a:schemeClr val="dk1"/>
              </a:buClr>
              <a:buSzPct val="100000"/>
              <a:buFont typeface="Arial"/>
              <a:buAutoNum type="arabicPeriod"/>
            </a:pPr>
            <a:r>
              <a:rPr lang="en-US" sz="1800"/>
              <a:t>Fruits</a:t>
            </a:r>
          </a:p>
          <a:p>
            <a:pPr marL="457200" lvl="0" indent="-342900" rtl="0">
              <a:buClr>
                <a:schemeClr val="dk1"/>
              </a:buClr>
              <a:buSzPct val="100000"/>
              <a:buFont typeface="Arial"/>
              <a:buAutoNum type="arabicPeriod"/>
            </a:pPr>
            <a:r>
              <a:rPr lang="en-US" sz="1800"/>
              <a:t>Vegetables</a:t>
            </a:r>
          </a:p>
          <a:p>
            <a:pPr marL="457200" lvl="0" indent="-342900" rtl="0">
              <a:buClr>
                <a:schemeClr val="dk1"/>
              </a:buClr>
              <a:buSzPct val="100000"/>
              <a:buFont typeface="Arial"/>
              <a:buAutoNum type="arabicPeriod"/>
            </a:pPr>
            <a:r>
              <a:rPr lang="en-US" sz="1800"/>
              <a:t>Cheese</a:t>
            </a:r>
          </a:p>
          <a:p>
            <a:pPr marL="457200" lvl="0" indent="-342900">
              <a:buClr>
                <a:schemeClr val="dk1"/>
              </a:buClr>
              <a:buSzPct val="100000"/>
              <a:buFont typeface="Arial"/>
              <a:buAutoNum type="arabicPeriod"/>
            </a:pPr>
            <a:r>
              <a:rPr lang="en-US" sz="1800"/>
              <a:t>The list can go on and on…….</a:t>
            </a:r>
          </a:p>
        </p:txBody>
      </p:sp>
      <p:sp>
        <p:nvSpPr>
          <p:cNvPr id="167" name="Shape 167"/>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3000" b="1"/>
              <a:t>Make Food Into Art!</a:t>
            </a:r>
          </a:p>
        </p:txBody>
      </p:sp>
      <p:pic>
        <p:nvPicPr>
          <p:cNvPr id="168" name="Shape 168"/>
          <p:cNvPicPr preferRelativeResize="0"/>
          <p:nvPr/>
        </p:nvPicPr>
        <p:blipFill>
          <a:blip r:embed="rId3"/>
          <a:stretch>
            <a:fillRect/>
          </a:stretch>
        </p:blipFill>
        <p:spPr>
          <a:xfrm>
            <a:off x="5009875" y="2619725"/>
            <a:ext cx="3374274" cy="3072725"/>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844500" y="1431875"/>
            <a:ext cx="7842299" cy="3978299"/>
          </a:xfrm>
          <a:prstGeom prst="rect">
            <a:avLst/>
          </a:prstGeom>
        </p:spPr>
        <p:txBody>
          <a:bodyPr lIns="91425" tIns="91425" rIns="91425" bIns="91425" anchor="t" anchorCtr="0">
            <a:noAutofit/>
          </a:bodyPr>
          <a:lstStyle/>
          <a:p>
            <a:endParaRPr/>
          </a:p>
        </p:txBody>
      </p:sp>
      <p:sp>
        <p:nvSpPr>
          <p:cNvPr id="174" name="Shape 174"/>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3600" b="1"/>
              <a:t>Make Food Into Art!</a:t>
            </a:r>
          </a:p>
        </p:txBody>
      </p:sp>
      <p:pic>
        <p:nvPicPr>
          <p:cNvPr id="175" name="Shape 175"/>
          <p:cNvPicPr preferRelativeResize="0"/>
          <p:nvPr/>
        </p:nvPicPr>
        <p:blipFill>
          <a:blip r:embed="rId3"/>
          <a:stretch>
            <a:fillRect/>
          </a:stretch>
        </p:blipFill>
        <p:spPr>
          <a:xfrm>
            <a:off x="279400" y="170525"/>
            <a:ext cx="330200" cy="482599"/>
          </a:xfrm>
          <a:prstGeom prst="rect">
            <a:avLst/>
          </a:prstGeom>
        </p:spPr>
      </p:pic>
      <p:graphicFrame>
        <p:nvGraphicFramePr>
          <p:cNvPr id="176" name="Shape 176"/>
          <p:cNvGraphicFramePr/>
          <p:nvPr/>
        </p:nvGraphicFramePr>
        <p:xfrm>
          <a:off x="844500" y="1495425"/>
          <a:ext cx="3000000" cy="3000000"/>
        </p:xfrm>
        <a:graphic>
          <a:graphicData uri="http://schemas.openxmlformats.org/drawingml/2006/table">
            <a:tbl>
              <a:tblPr>
                <a:solidFill>
                  <a:srgbClr val="FFFFFF"/>
                </a:solidFill>
                <a:tableStyleId>{A81A7005-96D7-4DDC-AA83-F3E8B130E071}</a:tableStyleId>
              </a:tblPr>
              <a:tblGrid>
                <a:gridCol w="3448050"/>
                <a:gridCol w="3733800"/>
              </a:tblGrid>
              <a:tr h="3790950">
                <a:tc>
                  <a:txBody>
                    <a:bodyPr/>
                    <a:lstStyle/>
                    <a:p>
                      <a:pPr lvl="0" algn="ctr" rtl="0">
                        <a:lnSpc>
                          <a:spcPct val="115000"/>
                        </a:lnSpc>
                        <a:buNone/>
                      </a:pPr>
                      <a:r>
                        <a:rPr lang="en-US" sz="1100">
                          <a:solidFill>
                            <a:schemeClr val="hlink"/>
                          </a:solidFill>
                          <a:hlinkClick r:id="rId4"/>
                        </a:rPr>
                        <a:t>Source: How to Teach Nutrition to Kids</a:t>
                      </a:r>
                    </a:p>
                  </a:txBody>
                  <a:tcPr marL="91425" marR="91425" marT="91425" marB="91425"/>
                </a:tc>
                <a:tc>
                  <a:txBody>
                    <a:bodyPr/>
                    <a:lstStyle/>
                    <a:p>
                      <a:pPr lvl="0" algn="ctr" rtl="0">
                        <a:lnSpc>
                          <a:spcPct val="115000"/>
                        </a:lnSpc>
                        <a:buNone/>
                      </a:pPr>
                      <a:r>
                        <a:rPr lang="en-US" sz="1100" b="1"/>
                        <a:t>YOU WILL NEED:</a:t>
                      </a:r>
                    </a:p>
                    <a:p>
                      <a:pPr marL="457200" lvl="0" indent="-298450" rtl="0">
                        <a:lnSpc>
                          <a:spcPct val="115000"/>
                        </a:lnSpc>
                        <a:buClr>
                          <a:srgbClr val="000000"/>
                        </a:buClr>
                        <a:buSzPct val="166666"/>
                        <a:buFont typeface="Arial"/>
                        <a:buChar char="•"/>
                      </a:pPr>
                      <a:r>
                        <a:rPr lang="en-US" sz="1100"/>
                        <a:t>hoagie buns</a:t>
                      </a:r>
                    </a:p>
                    <a:p>
                      <a:pPr marL="457200" lvl="0" indent="-298450" rtl="0">
                        <a:lnSpc>
                          <a:spcPct val="115000"/>
                        </a:lnSpc>
                        <a:buClr>
                          <a:srgbClr val="000000"/>
                        </a:buClr>
                        <a:buSzPct val="166666"/>
                        <a:buFont typeface="Arial"/>
                        <a:buChar char="•"/>
                      </a:pPr>
                      <a:r>
                        <a:rPr lang="en-US" sz="1100"/>
                        <a:t>sliced low fat cheese</a:t>
                      </a:r>
                    </a:p>
                    <a:p>
                      <a:pPr marL="457200" lvl="0" indent="-298450" rtl="0">
                        <a:lnSpc>
                          <a:spcPct val="115000"/>
                        </a:lnSpc>
                        <a:buClr>
                          <a:srgbClr val="000000"/>
                        </a:buClr>
                        <a:buSzPct val="166666"/>
                        <a:buFont typeface="Arial"/>
                        <a:buChar char="•"/>
                      </a:pPr>
                      <a:r>
                        <a:rPr lang="en-US" sz="1100"/>
                        <a:t>lean luncheon or deli meat</a:t>
                      </a:r>
                    </a:p>
                    <a:p>
                      <a:pPr marL="457200" lvl="0" indent="-298450" rtl="0">
                        <a:lnSpc>
                          <a:spcPct val="115000"/>
                        </a:lnSpc>
                        <a:buClr>
                          <a:srgbClr val="000000"/>
                        </a:buClr>
                        <a:buSzPct val="166666"/>
                        <a:buFont typeface="Arial"/>
                        <a:buChar char="•"/>
                      </a:pPr>
                      <a:r>
                        <a:rPr lang="en-US" sz="1100"/>
                        <a:t>shredded carrots, lettuce, or sprouts</a:t>
                      </a:r>
                    </a:p>
                    <a:p>
                      <a:pPr marL="457200" lvl="0" indent="-298450" rtl="0">
                        <a:lnSpc>
                          <a:spcPct val="115000"/>
                        </a:lnSpc>
                        <a:buClr>
                          <a:srgbClr val="000000"/>
                        </a:buClr>
                        <a:buSzPct val="166666"/>
                        <a:buFont typeface="Arial"/>
                        <a:buChar char="•"/>
                      </a:pPr>
                      <a:r>
                        <a:rPr lang="en-US" sz="1100"/>
                        <a:t>olives</a:t>
                      </a:r>
                    </a:p>
                    <a:p>
                      <a:pPr marL="457200" lvl="0" indent="-298450" rtl="0">
                        <a:lnSpc>
                          <a:spcPct val="115000"/>
                        </a:lnSpc>
                        <a:buClr>
                          <a:srgbClr val="000000"/>
                        </a:buClr>
                        <a:buSzPct val="166666"/>
                        <a:buFont typeface="Arial"/>
                        <a:buChar char="•"/>
                      </a:pPr>
                      <a:r>
                        <a:rPr lang="en-US" sz="1100"/>
                        <a:t>cherry tomatoes</a:t>
                      </a:r>
                    </a:p>
                    <a:p>
                      <a:pPr marL="457200" lvl="0" indent="-298450" rtl="0">
                        <a:lnSpc>
                          <a:spcPct val="115000"/>
                        </a:lnSpc>
                        <a:buClr>
                          <a:srgbClr val="000000"/>
                        </a:buClr>
                        <a:buSzPct val="166666"/>
                        <a:buFont typeface="Arial"/>
                        <a:buChar char="•"/>
                      </a:pPr>
                      <a:r>
                        <a:rPr lang="en-US" sz="1100"/>
                        <a:t>miscellaneous condiments (mustard, reduced fat mayonnaise, etc)</a:t>
                      </a:r>
                    </a:p>
                    <a:p>
                      <a:pPr marL="457200" lvl="0" indent="-298450" rtl="0">
                        <a:lnSpc>
                          <a:spcPct val="115000"/>
                        </a:lnSpc>
                        <a:buClr>
                          <a:srgbClr val="000000"/>
                        </a:buClr>
                        <a:buSzPct val="166666"/>
                        <a:buFont typeface="Arial"/>
                        <a:buChar char="•"/>
                      </a:pPr>
                      <a:r>
                        <a:rPr lang="en-US" sz="1100"/>
                        <a:t>toothpicks (or broken spaghetti pieces)</a:t>
                      </a:r>
                    </a:p>
                    <a:p>
                      <a:pPr marL="457200" lvl="0" indent="-298450" rtl="0">
                        <a:lnSpc>
                          <a:spcPct val="115000"/>
                        </a:lnSpc>
                        <a:buClr>
                          <a:srgbClr val="000000"/>
                        </a:buClr>
                        <a:buSzPct val="166666"/>
                        <a:buFont typeface="Arial"/>
                        <a:buChar char="•"/>
                      </a:pPr>
                      <a:r>
                        <a:rPr lang="en-US" sz="1100"/>
                        <a:t>clean work surface and hands</a:t>
                      </a:r>
                    </a:p>
                    <a:p>
                      <a:endParaRPr lang="en-US" sz="1100"/>
                    </a:p>
                    <a:p>
                      <a:pPr lvl="0" algn="ctr" rtl="0">
                        <a:lnSpc>
                          <a:spcPct val="115000"/>
                        </a:lnSpc>
                        <a:buNone/>
                      </a:pPr>
                      <a:r>
                        <a:rPr lang="en-US" sz="1100" b="1"/>
                        <a:t>DIRECTIONS: </a:t>
                      </a:r>
                      <a:r>
                        <a:rPr lang="en-US" sz="1100"/>
                        <a:t>Make hoagie sandwich, using desired ingredients. On one end of the sandwich, use toothpicks or broken spaghetti pieces to position olives for eyeballs and cherry tomato for nose. Arrange shredded carrots, lettuce, or sprouts on top for hair. If desired, stick a small piece of lunch meat out of the "mouth" for a tongue.</a:t>
                      </a:r>
                    </a:p>
                    <a:p>
                      <a:pPr lvl="0" algn="ctr" rtl="0">
                        <a:lnSpc>
                          <a:spcPct val="115000"/>
                        </a:lnSpc>
                        <a:buNone/>
                      </a:pPr>
                      <a:r>
                        <a:rPr lang="en-US" sz="1000"/>
                        <a:t>NOTE: Be sure to remove all toothpicks before eating!</a:t>
                      </a:r>
                    </a:p>
                  </a:txBody>
                  <a:tcPr marL="91425" marR="91425" marT="91425" marB="91425"/>
                </a:tc>
              </a:tr>
            </a:tbl>
          </a:graphicData>
        </a:graphic>
      </p:graphicFrame>
      <p:pic>
        <p:nvPicPr>
          <p:cNvPr id="177" name="Shape 177"/>
          <p:cNvPicPr preferRelativeResize="0"/>
          <p:nvPr/>
        </p:nvPicPr>
        <p:blipFill>
          <a:blip r:embed="rId3"/>
          <a:stretch>
            <a:fillRect/>
          </a:stretch>
        </p:blipFill>
        <p:spPr>
          <a:xfrm>
            <a:off x="457200" y="457200"/>
            <a:ext cx="330200" cy="482599"/>
          </a:xfrm>
          <a:prstGeom prst="rect">
            <a:avLst/>
          </a:prstGeom>
        </p:spPr>
      </p:pic>
      <p:sp>
        <p:nvSpPr>
          <p:cNvPr id="178" name="Shape 178"/>
          <p:cNvSpPr txBox="1"/>
          <p:nvPr/>
        </p:nvSpPr>
        <p:spPr>
          <a:xfrm>
            <a:off x="654900" y="609600"/>
            <a:ext cx="3000000" cy="3000000"/>
          </a:xfrm>
          <a:prstGeom prst="rect">
            <a:avLst/>
          </a:prstGeom>
        </p:spPr>
        <p:txBody>
          <a:bodyPr lIns="91425" tIns="91425" rIns="91425" bIns="91425" anchor="ctr" anchorCtr="0">
            <a:noAutofit/>
          </a:bodyPr>
          <a:lstStyle/>
          <a:p>
            <a:pPr lvl="0" algn="ctr" rtl="0">
              <a:lnSpc>
                <a:spcPct val="115000"/>
              </a:lnSpc>
              <a:spcBef>
                <a:spcPts val="1400"/>
              </a:spcBef>
              <a:spcAft>
                <a:spcPts val="400"/>
              </a:spcAft>
              <a:buNone/>
            </a:pPr>
            <a:r>
              <a:rPr lang="en-US" sz="1300" b="1"/>
              <a:t>SANDWICH ART: </a:t>
            </a:r>
            <a:r>
              <a:rPr lang="en-US" sz="1300" b="1" i="1"/>
              <a:t>Make a hoagie sandwich that looks back at you!</a:t>
            </a:r>
          </a:p>
        </p:txBody>
      </p:sp>
      <p:pic>
        <p:nvPicPr>
          <p:cNvPr id="179" name="Shape 179"/>
          <p:cNvPicPr preferRelativeResize="0"/>
          <p:nvPr/>
        </p:nvPicPr>
        <p:blipFill>
          <a:blip r:embed="rId5"/>
          <a:stretch>
            <a:fillRect/>
          </a:stretch>
        </p:blipFill>
        <p:spPr>
          <a:xfrm>
            <a:off x="930400" y="2591850"/>
            <a:ext cx="2924175" cy="2437799"/>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457200" y="1371600"/>
            <a:ext cx="8229600" cy="4038599"/>
          </a:xfrm>
          <a:prstGeom prst="rect">
            <a:avLst/>
          </a:prstGeom>
        </p:spPr>
        <p:txBody>
          <a:bodyPr lIns="91425" tIns="91425" rIns="91425" bIns="91425" anchor="t" anchorCtr="0">
            <a:noAutofit/>
          </a:bodyPr>
          <a:lstStyle/>
          <a:p>
            <a:pPr lvl="0" rtl="0">
              <a:buNone/>
            </a:pPr>
            <a:r>
              <a:rPr lang="en-US" sz="2400"/>
              <a:t>It is amazing what you can make with a bike blender:</a:t>
            </a:r>
          </a:p>
          <a:p>
            <a:endParaRPr lang="en-US" sz="2400"/>
          </a:p>
          <a:p>
            <a:pPr marL="457200" lvl="0" indent="-342900" rtl="0">
              <a:buClr>
                <a:schemeClr val="dk1"/>
              </a:buClr>
              <a:buSzPct val="100000"/>
              <a:buFont typeface="Arial"/>
              <a:buChar char="•"/>
            </a:pPr>
            <a:r>
              <a:rPr lang="en-US" sz="1800"/>
              <a:t>Smoothies</a:t>
            </a:r>
          </a:p>
          <a:p>
            <a:pPr marL="457200" lvl="0" indent="-342900" rtl="0">
              <a:buClr>
                <a:schemeClr val="dk1"/>
              </a:buClr>
              <a:buSzPct val="100000"/>
              <a:buFont typeface="Arial"/>
              <a:buChar char="•"/>
            </a:pPr>
            <a:r>
              <a:rPr lang="en-US" sz="1800"/>
              <a:t>Hummus</a:t>
            </a:r>
          </a:p>
          <a:p>
            <a:pPr marL="457200" lvl="0" indent="-342900" rtl="0">
              <a:buClr>
                <a:schemeClr val="dk1"/>
              </a:buClr>
              <a:buSzPct val="100000"/>
              <a:buFont typeface="Arial"/>
              <a:buChar char="•"/>
            </a:pPr>
            <a:r>
              <a:rPr lang="en-US" sz="1800"/>
              <a:t>Yogurt dip</a:t>
            </a:r>
          </a:p>
          <a:p>
            <a:pPr marL="457200" lvl="0" indent="-342900">
              <a:buClr>
                <a:schemeClr val="dk1"/>
              </a:buClr>
              <a:buSzPct val="100000"/>
              <a:buFont typeface="Arial"/>
              <a:buChar char="•"/>
            </a:pPr>
            <a:r>
              <a:rPr lang="en-US" sz="1800"/>
              <a:t>And on and on…...</a:t>
            </a:r>
          </a:p>
        </p:txBody>
      </p:sp>
      <p:sp>
        <p:nvSpPr>
          <p:cNvPr id="185" name="Shape 185"/>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3000" b="1"/>
              <a:t>Bike Blenders Are A Hit!</a:t>
            </a:r>
          </a:p>
        </p:txBody>
      </p:sp>
      <p:pic>
        <p:nvPicPr>
          <p:cNvPr id="186" name="Shape 186"/>
          <p:cNvPicPr preferRelativeResize="0"/>
          <p:nvPr/>
        </p:nvPicPr>
        <p:blipFill>
          <a:blip r:embed="rId3"/>
          <a:stretch>
            <a:fillRect/>
          </a:stretch>
        </p:blipFill>
        <p:spPr>
          <a:xfrm>
            <a:off x="3878250" y="2567625"/>
            <a:ext cx="3633224" cy="2925599"/>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457200" y="1371600"/>
            <a:ext cx="8229600" cy="4038599"/>
          </a:xfrm>
          <a:prstGeom prst="rect">
            <a:avLst/>
          </a:prstGeom>
        </p:spPr>
        <p:txBody>
          <a:bodyPr lIns="91425" tIns="91425" rIns="91425" bIns="91425" anchor="t" anchorCtr="0">
            <a:noAutofit/>
          </a:bodyPr>
          <a:lstStyle/>
          <a:p>
            <a:pPr marL="457200" lvl="0" indent="-342900" rtl="0">
              <a:buClr>
                <a:schemeClr val="dk1"/>
              </a:buClr>
              <a:buSzPct val="100000"/>
              <a:buFont typeface="Arial"/>
              <a:buChar char="•"/>
            </a:pPr>
            <a:r>
              <a:rPr lang="en-US" sz="1800">
                <a:solidFill>
                  <a:schemeClr val="dk1"/>
                </a:solidFill>
              </a:rPr>
              <a:t>Expose children to new fruits and vegetables</a:t>
            </a:r>
          </a:p>
          <a:p>
            <a:pPr marL="457200" lvl="0" indent="-342900" rtl="0">
              <a:buClr>
                <a:schemeClr val="dk1"/>
              </a:buClr>
              <a:buSzPct val="100000"/>
              <a:buFont typeface="Arial"/>
              <a:buChar char="•"/>
            </a:pPr>
            <a:r>
              <a:rPr lang="en-US" sz="1800">
                <a:solidFill>
                  <a:schemeClr val="dk1"/>
                </a:solidFill>
              </a:rPr>
              <a:t>Conduct a taste test:</a:t>
            </a:r>
          </a:p>
          <a:p>
            <a:endParaRPr lang="en-US" sz="1800">
              <a:solidFill>
                <a:schemeClr val="dk1"/>
              </a:solidFill>
            </a:endParaRPr>
          </a:p>
          <a:p>
            <a:pPr marL="457200" lvl="0" indent="-342900" rtl="0">
              <a:buClr>
                <a:schemeClr val="dk1"/>
              </a:buClr>
              <a:buSzPct val="100000"/>
              <a:buFont typeface="Arial"/>
              <a:buAutoNum type="arabicPeriod"/>
            </a:pPr>
            <a:r>
              <a:rPr lang="en-US" sz="1800"/>
              <a:t>   Use pictures and symbols to help kids understand taste testing</a:t>
            </a:r>
          </a:p>
          <a:p>
            <a:pPr marL="457200" lvl="0" indent="-342900" rtl="0">
              <a:buClr>
                <a:schemeClr val="dk1"/>
              </a:buClr>
              <a:buSzPct val="100000"/>
              <a:buFont typeface="Arial"/>
              <a:buAutoNum type="arabicPeriod"/>
            </a:pPr>
            <a:r>
              <a:rPr lang="en-US" sz="1800"/>
              <a:t>   Choose food items that are a bit unusual</a:t>
            </a:r>
          </a:p>
          <a:p>
            <a:pPr marL="457200" lvl="0" indent="-342900" rtl="0">
              <a:buClr>
                <a:schemeClr val="dk1"/>
              </a:buClr>
              <a:buSzPct val="100000"/>
              <a:buFont typeface="Arial"/>
              <a:buAutoNum type="arabicPeriod"/>
            </a:pPr>
            <a:r>
              <a:rPr lang="en-US" sz="1800"/>
              <a:t>   Expose children to new things</a:t>
            </a:r>
          </a:p>
          <a:p>
            <a:pPr marL="457200" lvl="0" indent="-342900" rtl="0">
              <a:buClr>
                <a:schemeClr val="dk1"/>
              </a:buClr>
              <a:buSzPct val="100000"/>
              <a:buFont typeface="Arial"/>
              <a:buAutoNum type="arabicPeriod"/>
            </a:pPr>
            <a:r>
              <a:rPr lang="en-US" sz="1800"/>
              <a:t>   Use “thumbs up” and “thumbs down” exercise       </a:t>
            </a:r>
          </a:p>
          <a:p>
            <a:endParaRPr lang="en-US" sz="1800"/>
          </a:p>
          <a:p>
            <a:pPr marL="0" lvl="0" indent="0" rtl="0">
              <a:buNone/>
            </a:pPr>
            <a:r>
              <a:rPr lang="en-US" sz="2400" b="1"/>
              <a:t>**Repeat exposure is key to kids eating foods over the long run!</a:t>
            </a:r>
          </a:p>
        </p:txBody>
      </p:sp>
      <p:sp>
        <p:nvSpPr>
          <p:cNvPr id="192" name="Shape 192"/>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3000" b="1"/>
              <a:t>Taste Testing!</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457200" y="1371600"/>
            <a:ext cx="8229600" cy="4038599"/>
          </a:xfrm>
          <a:prstGeom prst="rect">
            <a:avLst/>
          </a:prstGeom>
        </p:spPr>
        <p:txBody>
          <a:bodyPr lIns="91425" tIns="91425" rIns="91425" bIns="91425" anchor="t" anchorCtr="0">
            <a:noAutofit/>
          </a:bodyPr>
          <a:lstStyle/>
          <a:p>
            <a:pPr marL="457200" lvl="0" indent="-342900" rtl="0">
              <a:buClr>
                <a:schemeClr val="dk1"/>
              </a:buClr>
              <a:buSzPct val="100000"/>
              <a:buFont typeface="Arial"/>
              <a:buChar char="•"/>
            </a:pPr>
            <a:r>
              <a:rPr lang="en-US" sz="1800"/>
              <a:t>Provide healthy snacks to kids and provide them with the foods history !</a:t>
            </a:r>
          </a:p>
          <a:p>
            <a:pPr marL="457200" lvl="0" indent="-342900" rtl="0">
              <a:buClr>
                <a:schemeClr val="dk1"/>
              </a:buClr>
              <a:buSzPct val="100000"/>
              <a:buFont typeface="Arial"/>
              <a:buAutoNum type="arabicPeriod"/>
            </a:pPr>
            <a:r>
              <a:rPr lang="en-US" sz="1800"/>
              <a:t>Take the children on a field trip to a farm or a school garden</a:t>
            </a:r>
          </a:p>
          <a:p>
            <a:endParaRPr lang="en-US" sz="1800"/>
          </a:p>
          <a:p>
            <a:pPr marL="457200" lvl="0" indent="-342900" rtl="0">
              <a:buClr>
                <a:schemeClr val="dk1"/>
              </a:buClr>
              <a:buSzPct val="100000"/>
              <a:buFont typeface="Arial"/>
              <a:buAutoNum type="arabicPeriod"/>
            </a:pPr>
            <a:r>
              <a:rPr lang="en-US" sz="1800"/>
              <a:t>Develop your own school garden</a:t>
            </a:r>
          </a:p>
          <a:p>
            <a:endParaRPr lang="en-US" sz="1800"/>
          </a:p>
          <a:p>
            <a:pPr marL="457200" lvl="0" indent="-342900" rtl="0">
              <a:buClr>
                <a:schemeClr val="dk1"/>
              </a:buClr>
              <a:buSzPct val="100000"/>
              <a:buFont typeface="Arial"/>
              <a:buAutoNum type="arabicPeriod"/>
            </a:pPr>
            <a:r>
              <a:rPr lang="en-US" sz="1800"/>
              <a:t>Talk about where the food comes from…</a:t>
            </a:r>
          </a:p>
          <a:p>
            <a:pPr marL="0" lvl="0" indent="0" rtl="0">
              <a:buNone/>
            </a:pPr>
            <a:r>
              <a:rPr lang="en-US" sz="1800"/>
              <a:t> does the vegetable come from the leaf, stem</a:t>
            </a:r>
          </a:p>
          <a:p>
            <a:pPr marL="0" lvl="0" indent="0" rtl="0">
              <a:buNone/>
            </a:pPr>
            <a:r>
              <a:rPr lang="en-US" sz="1800"/>
              <a:t> or root of a plant. Bring in examples!</a:t>
            </a:r>
          </a:p>
        </p:txBody>
      </p:sp>
      <p:sp>
        <p:nvSpPr>
          <p:cNvPr id="198" name="Shape 198"/>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lvl="0" rtl="0">
              <a:buNone/>
            </a:pPr>
            <a:r>
              <a:rPr lang="en-US" sz="3000" b="1"/>
              <a:t>Teach Kids Where Their </a:t>
            </a:r>
          </a:p>
          <a:p>
            <a:pPr>
              <a:buNone/>
            </a:pPr>
            <a:r>
              <a:rPr lang="en-US" sz="3000" b="1"/>
              <a:t>Food Comes From!!</a:t>
            </a:r>
          </a:p>
        </p:txBody>
      </p:sp>
      <p:pic>
        <p:nvPicPr>
          <p:cNvPr id="199" name="Shape 199"/>
          <p:cNvPicPr preferRelativeResize="0"/>
          <p:nvPr/>
        </p:nvPicPr>
        <p:blipFill>
          <a:blip r:embed="rId3"/>
          <a:stretch>
            <a:fillRect/>
          </a:stretch>
        </p:blipFill>
        <p:spPr>
          <a:xfrm>
            <a:off x="5493225" y="2593075"/>
            <a:ext cx="3117375" cy="2604450"/>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457200" y="1325000"/>
            <a:ext cx="8252099" cy="4306200"/>
          </a:xfrm>
          <a:prstGeom prst="rect">
            <a:avLst/>
          </a:prstGeom>
        </p:spPr>
        <p:txBody>
          <a:bodyPr lIns="91425" tIns="91425" rIns="91425" bIns="91425" anchor="t" anchorCtr="0">
            <a:noAutofit/>
          </a:bodyPr>
          <a:lstStyle/>
          <a:p>
            <a:pPr lvl="0" rtl="0">
              <a:buNone/>
            </a:pPr>
            <a:r>
              <a:rPr lang="en-US" b="1"/>
              <a:t>Great place to get recipes:</a:t>
            </a:r>
          </a:p>
          <a:p>
            <a:pPr lvl="0" rtl="0">
              <a:buNone/>
            </a:pPr>
            <a:r>
              <a:rPr lang="en-US" b="1"/>
              <a:t>Nutrition for Kids:</a:t>
            </a:r>
            <a:r>
              <a:rPr lang="en-US" b="1">
                <a:solidFill>
                  <a:srgbClr val="93C47D"/>
                </a:solidFill>
              </a:rPr>
              <a:t> </a:t>
            </a:r>
            <a:r>
              <a:rPr lang="en-US" u="sng">
                <a:solidFill>
                  <a:srgbClr val="93C47D"/>
                </a:solidFill>
                <a:hlinkClick r:id="rId3"/>
              </a:rPr>
              <a:t>www.</a:t>
            </a:r>
            <a:r>
              <a:rPr lang="en-US" b="1" u="sng">
                <a:solidFill>
                  <a:srgbClr val="93C47D"/>
                </a:solidFill>
                <a:hlinkClick r:id="rId3"/>
              </a:rPr>
              <a:t>nutritionforkids</a:t>
            </a:r>
            <a:r>
              <a:rPr lang="en-US" u="sng">
                <a:solidFill>
                  <a:srgbClr val="93C47D"/>
                </a:solidFill>
                <a:hlinkClick r:id="rId3"/>
              </a:rPr>
              <a:t>.com/‎</a:t>
            </a:r>
          </a:p>
          <a:p>
            <a:pPr marL="203200" lvl="0" indent="0" rtl="0">
              <a:buNone/>
            </a:pPr>
            <a:r>
              <a:rPr lang="en-US" b="1">
                <a:solidFill>
                  <a:schemeClr val="dk1"/>
                </a:solidFill>
              </a:rPr>
              <a:t>All Recipes: </a:t>
            </a:r>
            <a:r>
              <a:rPr lang="en-US" b="1">
                <a:solidFill>
                  <a:srgbClr val="93C47D"/>
                </a:solidFill>
              </a:rPr>
              <a:t>http://allrecipes.com/recipes/healthy-recipes/healthy-snacks/</a:t>
            </a:r>
          </a:p>
          <a:p>
            <a:endParaRPr lang="en-US" b="1">
              <a:solidFill>
                <a:srgbClr val="93C47D"/>
              </a:solidFill>
            </a:endParaRPr>
          </a:p>
          <a:p>
            <a:pPr lvl="0" rtl="0">
              <a:buNone/>
            </a:pPr>
            <a:r>
              <a:rPr lang="en-US" b="1"/>
              <a:t>Great places to go for fun and exciting nutrition education games:</a:t>
            </a:r>
          </a:p>
          <a:p>
            <a:pPr lvl="0" rtl="0">
              <a:buNone/>
            </a:pPr>
            <a:r>
              <a:rPr lang="en-US" b="1"/>
              <a:t>Nutrition for Kids: </a:t>
            </a:r>
            <a:r>
              <a:rPr lang="en-US" u="sng">
                <a:solidFill>
                  <a:srgbClr val="6AA84F"/>
                </a:solidFill>
                <a:hlinkClick r:id="rId3"/>
              </a:rPr>
              <a:t>www.</a:t>
            </a:r>
            <a:r>
              <a:rPr lang="en-US" b="1" u="sng">
                <a:solidFill>
                  <a:srgbClr val="6AA84F"/>
                </a:solidFill>
                <a:hlinkClick r:id="rId3"/>
              </a:rPr>
              <a:t>nutritionforkids</a:t>
            </a:r>
            <a:r>
              <a:rPr lang="en-US" u="sng">
                <a:solidFill>
                  <a:srgbClr val="6AA84F"/>
                </a:solidFill>
                <a:hlinkClick r:id="rId3"/>
              </a:rPr>
              <a:t>.com/‎</a:t>
            </a:r>
          </a:p>
          <a:p>
            <a:pPr lvl="0" rtl="0">
              <a:buNone/>
            </a:pPr>
            <a:r>
              <a:rPr lang="en-US" b="1">
                <a:solidFill>
                  <a:schemeClr val="dk1"/>
                </a:solidFill>
              </a:rPr>
              <a:t>USDA Website: </a:t>
            </a:r>
            <a:r>
              <a:rPr lang="en-US" u="sng">
                <a:solidFill>
                  <a:srgbClr val="6AA84F"/>
                </a:solidFill>
                <a:hlinkClick r:id="rId4"/>
              </a:rPr>
              <a:t>http://www.fns.usda.gov/multimedia/games/blastoff/blastoff_game.html</a:t>
            </a:r>
          </a:p>
          <a:p>
            <a:pPr lvl="0" rtl="0">
              <a:buNone/>
            </a:pPr>
            <a:r>
              <a:rPr lang="en-US" b="1">
                <a:solidFill>
                  <a:schemeClr val="dk1"/>
                </a:solidFill>
              </a:rPr>
              <a:t>Academy of Nutrition and Dietetics: </a:t>
            </a:r>
            <a:r>
              <a:rPr lang="en-US" u="sng">
                <a:solidFill>
                  <a:srgbClr val="38761D"/>
                </a:solidFill>
                <a:hlinkClick r:id="rId5"/>
              </a:rPr>
              <a:t>http://www.eatright.org/nnm/games/#</a:t>
            </a:r>
          </a:p>
          <a:p>
            <a:pPr lvl="0" rtl="0">
              <a:buNone/>
            </a:pPr>
            <a:r>
              <a:rPr lang="en-US" b="1">
                <a:solidFill>
                  <a:schemeClr val="dk1"/>
                </a:solidFill>
              </a:rPr>
              <a:t>Nourish Interactive:  </a:t>
            </a:r>
            <a:r>
              <a:rPr lang="en-US" b="1">
                <a:solidFill>
                  <a:srgbClr val="00FFFF"/>
                </a:solidFill>
              </a:rPr>
              <a:t> </a:t>
            </a:r>
            <a:r>
              <a:rPr lang="en-US" b="1">
                <a:solidFill>
                  <a:srgbClr val="93C47D"/>
                </a:solidFill>
              </a:rPr>
              <a:t> http://www.nourishinteractive.com/</a:t>
            </a:r>
          </a:p>
          <a:p>
            <a:endParaRPr lang="en-US" b="1">
              <a:solidFill>
                <a:srgbClr val="93C47D"/>
              </a:solidFill>
            </a:endParaRPr>
          </a:p>
          <a:p>
            <a:endParaRPr lang="en-US" b="1">
              <a:solidFill>
                <a:srgbClr val="93C47D"/>
              </a:solidFill>
            </a:endParaRPr>
          </a:p>
          <a:p>
            <a:pPr lvl="0" rtl="0">
              <a:buNone/>
            </a:pPr>
            <a:r>
              <a:rPr lang="en-US" b="1"/>
              <a:t>Great places to go for creative ways to eat healthy snacks:</a:t>
            </a:r>
          </a:p>
          <a:p>
            <a:pPr lvl="0" rtl="0">
              <a:buNone/>
            </a:pPr>
            <a:r>
              <a:rPr lang="en-US" b="1"/>
              <a:t>Nutrition for Kids: </a:t>
            </a:r>
            <a:r>
              <a:rPr lang="en-US" u="sng">
                <a:solidFill>
                  <a:srgbClr val="6AA84F"/>
                </a:solidFill>
                <a:hlinkClick r:id="rId3"/>
              </a:rPr>
              <a:t>www.</a:t>
            </a:r>
            <a:r>
              <a:rPr lang="en-US" b="1" u="sng">
                <a:solidFill>
                  <a:srgbClr val="6AA84F"/>
                </a:solidFill>
                <a:hlinkClick r:id="rId3"/>
              </a:rPr>
              <a:t>nutritionforkids</a:t>
            </a:r>
            <a:r>
              <a:rPr lang="en-US" u="sng">
                <a:solidFill>
                  <a:srgbClr val="6AA84F"/>
                </a:solidFill>
                <a:hlinkClick r:id="rId3"/>
              </a:rPr>
              <a:t>.com/‎</a:t>
            </a:r>
          </a:p>
          <a:p>
            <a:pPr lvl="0" rtl="0">
              <a:buNone/>
            </a:pPr>
            <a:r>
              <a:rPr lang="en-US" b="1"/>
              <a:t>Parenting Magazine:</a:t>
            </a:r>
            <a:r>
              <a:rPr lang="en-US" b="1">
                <a:solidFill>
                  <a:srgbClr val="6AA84F"/>
                </a:solidFill>
              </a:rPr>
              <a:t> </a:t>
            </a:r>
            <a:r>
              <a:rPr lang="en-US" u="sng">
                <a:solidFill>
                  <a:srgbClr val="6AA84F"/>
                </a:solidFill>
                <a:hlinkClick r:id="rId6"/>
              </a:rPr>
              <a:t>http://www.parenting.com/gallery/healthy-kids-snacks</a:t>
            </a:r>
          </a:p>
          <a:p>
            <a:endParaRPr lang="en-US" u="sng">
              <a:solidFill>
                <a:srgbClr val="6AA84F"/>
              </a:solidFill>
              <a:hlinkClick r:id="rId6"/>
            </a:endParaRPr>
          </a:p>
          <a:p>
            <a:endParaRPr lang="en-US" u="sng">
              <a:solidFill>
                <a:srgbClr val="6AA84F"/>
              </a:solidFill>
              <a:hlinkClick r:id="rId6"/>
            </a:endParaRPr>
          </a:p>
          <a:p>
            <a:endParaRPr lang="en-US" u="sng">
              <a:solidFill>
                <a:srgbClr val="6AA84F"/>
              </a:solidFill>
              <a:hlinkClick r:id="rId6"/>
            </a:endParaRPr>
          </a:p>
        </p:txBody>
      </p:sp>
      <p:sp>
        <p:nvSpPr>
          <p:cNvPr id="205" name="Shape 205"/>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3600" b="1"/>
              <a:t>Check This Out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457200" y="1371600"/>
            <a:ext cx="8403900" cy="44703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r>
              <a:rPr lang="en-US" sz="3200" b="1">
                <a:solidFill>
                  <a:schemeClr val="dk1"/>
                </a:solidFill>
              </a:rPr>
              <a:t>My Plate</a:t>
            </a:r>
            <a:r>
              <a:rPr lang="en-US" sz="3200">
                <a:solidFill>
                  <a:schemeClr val="dk1"/>
                </a:solidFill>
              </a:rPr>
              <a:t>- half the plate should be fruits and vegetables</a:t>
            </a:r>
          </a:p>
          <a:p>
            <a:endParaRPr lang="en-US" sz="3200">
              <a:solidFill>
                <a:schemeClr val="dk1"/>
              </a:solidFill>
            </a:endParaRPr>
          </a:p>
          <a:p>
            <a:pPr marL="457200" marR="101600" lvl="0" indent="-342900" rtl="0">
              <a:lnSpc>
                <a:spcPct val="115000"/>
              </a:lnSpc>
              <a:spcBef>
                <a:spcPts val="600"/>
              </a:spcBef>
              <a:spcAft>
                <a:spcPts val="600"/>
              </a:spcAft>
              <a:buClr>
                <a:schemeClr val="dk1"/>
              </a:buClr>
              <a:buSzPct val="100000"/>
              <a:buFont typeface="Arial"/>
              <a:buChar char="•"/>
            </a:pPr>
            <a:r>
              <a:rPr lang="en-US" sz="1800" b="1">
                <a:solidFill>
                  <a:schemeClr val="dk1"/>
                </a:solidFill>
              </a:rPr>
              <a:t>Most U.S. youth do not meet the recommendations for eating 2½ cups to 6½ cups of fruits and vegetables each day*</a:t>
            </a:r>
          </a:p>
          <a:p>
            <a:endParaRPr lang="en-US" sz="1800" b="1">
              <a:solidFill>
                <a:schemeClr val="dk1"/>
              </a:solidFill>
            </a:endParaRPr>
          </a:p>
          <a:p>
            <a:pPr marL="457200" lvl="0" indent="-342900" rtl="0">
              <a:spcBef>
                <a:spcPts val="0"/>
              </a:spcBef>
              <a:buClr>
                <a:schemeClr val="dk1"/>
              </a:buClr>
              <a:buSzPct val="100000"/>
              <a:buFont typeface="Arial"/>
              <a:buChar char="•"/>
            </a:pPr>
            <a:r>
              <a:rPr lang="en-US" sz="1800" b="1">
                <a:solidFill>
                  <a:schemeClr val="dk1"/>
                </a:solidFill>
              </a:rPr>
              <a:t> 5</a:t>
            </a:r>
            <a:r>
              <a:rPr lang="en-US" sz="1800" b="1">
                <a:solidFill>
                  <a:srgbClr val="2E2E2E"/>
                </a:solidFill>
              </a:rPr>
              <a:t>6% of primary and 80% of secondary school students do not eat the recommended daily amount of vegetables.**</a:t>
            </a:r>
          </a:p>
          <a:p>
            <a:endParaRPr lang="en-US" sz="1800" b="1">
              <a:solidFill>
                <a:srgbClr val="2E2E2E"/>
              </a:solidFill>
            </a:endParaRPr>
          </a:p>
          <a:p>
            <a:pPr lvl="0" algn="ctr" rtl="0">
              <a:buNone/>
            </a:pPr>
            <a:r>
              <a:rPr lang="en-US" sz="1800" b="1"/>
              <a:t>How do we get children to eat fruits and vegetables??</a:t>
            </a:r>
          </a:p>
          <a:p>
            <a:endParaRPr lang="en-US" sz="1800" b="1"/>
          </a:p>
          <a:p>
            <a:pPr marL="0" marR="0" lvl="0" indent="0" rtl="0">
              <a:spcBef>
                <a:spcPts val="0"/>
              </a:spcBef>
              <a:spcAft>
                <a:spcPts val="0"/>
              </a:spcAft>
              <a:buNone/>
            </a:pPr>
            <a:r>
              <a:rPr lang="en-US" sz="900">
                <a:solidFill>
                  <a:srgbClr val="575757"/>
                </a:solidFill>
              </a:rPr>
              <a:t>**An initiative of NSW Ministry of Health, NSW Department of Education and Communities and the Heart Foundation. Copyright 2014 Healthy Kids</a:t>
            </a:r>
          </a:p>
          <a:p>
            <a:pPr marL="0" marR="0" lvl="0" indent="0" rtl="0">
              <a:spcBef>
                <a:spcPts val="0"/>
              </a:spcBef>
              <a:spcAft>
                <a:spcPts val="0"/>
              </a:spcAft>
              <a:buNone/>
            </a:pPr>
            <a:r>
              <a:rPr lang="en-US" sz="800">
                <a:solidFill>
                  <a:srgbClr val="696969"/>
                </a:solidFill>
                <a:latin typeface="Verdana"/>
                <a:ea typeface="Verdana"/>
                <a:cs typeface="Verdana"/>
                <a:sym typeface="Verdana"/>
              </a:rPr>
              <a:t> *</a:t>
            </a:r>
            <a:r>
              <a:rPr lang="en-US" sz="800">
                <a:solidFill>
                  <a:srgbClr val="0A29A5"/>
                </a:solidFill>
                <a:latin typeface="Verdana"/>
                <a:ea typeface="Verdana"/>
                <a:cs typeface="Verdana"/>
                <a:sym typeface="Verdana"/>
                <a:hlinkClick r:id="rId3"/>
              </a:rPr>
              <a:t>National Center for HIV/AIDS, Viral Hepatitis, STD, and TB Prevention</a:t>
            </a:r>
            <a:r>
              <a:rPr lang="en-US" sz="800">
                <a:solidFill>
                  <a:srgbClr val="696969"/>
                </a:solidFill>
                <a:latin typeface="Verdana"/>
                <a:ea typeface="Verdana"/>
                <a:cs typeface="Verdana"/>
                <a:sym typeface="Verdana"/>
              </a:rPr>
              <a:t>, </a:t>
            </a:r>
            <a:r>
              <a:rPr lang="en-US" sz="800">
                <a:solidFill>
                  <a:srgbClr val="0A29A5"/>
                </a:solidFill>
                <a:latin typeface="Verdana"/>
                <a:ea typeface="Verdana"/>
                <a:cs typeface="Verdana"/>
                <a:sym typeface="Verdana"/>
                <a:hlinkClick r:id="rId4"/>
              </a:rPr>
              <a:t>Division of Adolescent and School Health</a:t>
            </a:r>
            <a:r>
              <a:rPr lang="en-US" sz="800">
                <a:solidFill>
                  <a:srgbClr val="696969"/>
                </a:solidFill>
                <a:latin typeface="Verdana"/>
                <a:ea typeface="Verdana"/>
                <a:cs typeface="Verdana"/>
                <a:sym typeface="Verdana"/>
              </a:rPr>
              <a:t> and </a:t>
            </a:r>
            <a:r>
              <a:rPr lang="en-US" sz="800">
                <a:solidFill>
                  <a:srgbClr val="0A29A5"/>
                </a:solidFill>
                <a:latin typeface="Verdana"/>
                <a:ea typeface="Verdana"/>
                <a:cs typeface="Verdana"/>
                <a:sym typeface="Verdana"/>
                <a:hlinkClick r:id="rId5"/>
              </a:rPr>
              <a:t>National Center for Chronic Disease Prevention and Health Promotion</a:t>
            </a:r>
            <a:r>
              <a:rPr lang="en-US" sz="800">
                <a:solidFill>
                  <a:srgbClr val="696969"/>
                </a:solidFill>
                <a:latin typeface="Verdana"/>
                <a:ea typeface="Verdana"/>
                <a:cs typeface="Verdana"/>
                <a:sym typeface="Verdana"/>
              </a:rPr>
              <a:t>,</a:t>
            </a:r>
            <a:r>
              <a:rPr lang="en-US" sz="800">
                <a:solidFill>
                  <a:srgbClr val="0A29A5"/>
                </a:solidFill>
                <a:latin typeface="Verdana"/>
                <a:ea typeface="Verdana"/>
                <a:cs typeface="Verdana"/>
                <a:sym typeface="Verdana"/>
                <a:hlinkClick r:id="rId6"/>
              </a:rPr>
              <a:t>Division of Population Health</a:t>
            </a:r>
          </a:p>
          <a:p>
            <a:endParaRPr lang="en-US" sz="800">
              <a:solidFill>
                <a:srgbClr val="0A29A5"/>
              </a:solidFill>
              <a:latin typeface="Verdana"/>
              <a:ea typeface="Verdana"/>
              <a:cs typeface="Verdana"/>
              <a:sym typeface="Verdana"/>
              <a:hlinkClick r:id="rId6"/>
            </a:endParaRPr>
          </a:p>
        </p:txBody>
      </p:sp>
      <p:sp>
        <p:nvSpPr>
          <p:cNvPr id="87" name="Shape 87"/>
          <p:cNvSpPr txBox="1">
            <a:spLocks noGrp="1"/>
          </p:cNvSpPr>
          <p:nvPr>
            <p:ph type="title"/>
          </p:nvPr>
        </p:nvSpPr>
        <p:spPr>
          <a:xfrm>
            <a:off x="457200" y="67975"/>
            <a:ext cx="8153399"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400" b="1">
                <a:solidFill>
                  <a:schemeClr val="dk1"/>
                </a:solidFill>
              </a:rPr>
              <a:t>What Is Healthy Food or Snacks For Kids?</a:t>
            </a:r>
          </a:p>
        </p:txBody>
      </p:sp>
      <p:sp>
        <p:nvSpPr>
          <p:cNvPr id="88" name="Shape 8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502700" y="1223750"/>
            <a:ext cx="8229600" cy="4038599"/>
          </a:xfrm>
          <a:prstGeom prst="rect">
            <a:avLst/>
          </a:prstGeom>
        </p:spPr>
        <p:txBody>
          <a:bodyPr lIns="91425" tIns="91425" rIns="91425" bIns="91425" anchor="t" anchorCtr="0">
            <a:noAutofit/>
          </a:bodyPr>
          <a:lstStyle/>
          <a:p>
            <a:pPr lvl="0" rtl="0">
              <a:buNone/>
            </a:pPr>
            <a:r>
              <a:rPr lang="en-US"/>
              <a:t>
</a:t>
            </a:r>
            <a:r>
              <a:rPr lang="en-US" b="1"/>
              <a:t>Great place to get information on taste testing:</a:t>
            </a:r>
          </a:p>
          <a:p>
            <a:pPr lvl="0" rtl="0">
              <a:buNone/>
            </a:pPr>
            <a:r>
              <a:rPr lang="en-US" b="1"/>
              <a:t>USDA website</a:t>
            </a:r>
            <a:r>
              <a:rPr lang="en-US"/>
              <a:t>:</a:t>
            </a:r>
            <a:r>
              <a:rPr lang="en-US">
                <a:solidFill>
                  <a:srgbClr val="6AA84F"/>
                </a:solidFill>
              </a:rPr>
              <a:t> </a:t>
            </a:r>
            <a:r>
              <a:rPr lang="en-US" u="sng">
                <a:solidFill>
                  <a:srgbClr val="6AA84F"/>
                </a:solidFill>
                <a:hlinkClick r:id="rId3"/>
              </a:rPr>
              <a:t>http://healthymeals.nal.usda.gov/recipes/taste-testing-and-evaluating-recipes</a:t>
            </a:r>
          </a:p>
          <a:p>
            <a:endParaRPr lang="en-US" u="sng">
              <a:solidFill>
                <a:srgbClr val="6AA84F"/>
              </a:solidFill>
              <a:hlinkClick r:id="rId3"/>
            </a:endParaRPr>
          </a:p>
          <a:p>
            <a:pPr marL="203200" lvl="0" indent="0" rtl="0">
              <a:buNone/>
            </a:pPr>
            <a:r>
              <a:rPr lang="en-US" b="1"/>
              <a:t>Great place to go for food art ideas:</a:t>
            </a:r>
          </a:p>
          <a:p>
            <a:pPr>
              <a:buNone/>
            </a:pPr>
            <a:r>
              <a:rPr lang="en-US" b="1"/>
              <a:t>Planet pals: </a:t>
            </a:r>
            <a:r>
              <a:rPr lang="en-US">
                <a:solidFill>
                  <a:srgbClr val="6AA84F"/>
                </a:solidFill>
              </a:rPr>
              <a:t>http://www.planetpals.com/edible_food_art_crafts_kids.html</a:t>
            </a:r>
          </a:p>
        </p:txBody>
      </p:sp>
      <p:sp>
        <p:nvSpPr>
          <p:cNvPr id="211" name="Shape 211"/>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3000" b="1"/>
              <a:t>Check It Out!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11825" y="1286850"/>
            <a:ext cx="8153399" cy="4154699"/>
          </a:xfrm>
          <a:prstGeom prst="rect">
            <a:avLst/>
          </a:prstGeom>
        </p:spPr>
        <p:txBody>
          <a:bodyPr lIns="91425" tIns="91425" rIns="91425" bIns="91425" anchor="t" anchorCtr="0">
            <a:noAutofit/>
          </a:bodyPr>
          <a:lstStyle/>
          <a:p>
            <a:pPr marL="457200" lvl="0" indent="-381000" rtl="0">
              <a:buClr>
                <a:schemeClr val="dk1"/>
              </a:buClr>
              <a:buSzPct val="100000"/>
              <a:buFont typeface="Arial"/>
              <a:buChar char="•"/>
            </a:pPr>
            <a:r>
              <a:rPr lang="en-US" sz="2400" b="1"/>
              <a:t>Half your plate should be </a:t>
            </a:r>
          </a:p>
          <a:p>
            <a:pPr marL="0" lvl="0" indent="0" rtl="0">
              <a:buNone/>
            </a:pPr>
            <a:r>
              <a:rPr lang="en-US" sz="2400" b="1"/>
              <a:t>fruits and vegetables</a:t>
            </a:r>
          </a:p>
          <a:p>
            <a:endParaRPr lang="en-US" sz="2400" b="1"/>
          </a:p>
          <a:p>
            <a:pPr marL="457200" lvl="0" indent="-342900" rtl="0">
              <a:buClr>
                <a:schemeClr val="dk1"/>
              </a:buClr>
              <a:buSzPct val="100000"/>
              <a:buFont typeface="Arial"/>
              <a:buChar char="•"/>
            </a:pPr>
            <a:r>
              <a:rPr lang="en-US" sz="1800" b="1"/>
              <a:t>Eat whole grains</a:t>
            </a:r>
          </a:p>
          <a:p>
            <a:endParaRPr lang="en-US" sz="1800" b="1"/>
          </a:p>
          <a:p>
            <a:pPr marL="457200" lvl="0" indent="-342900" rtl="0">
              <a:buClr>
                <a:schemeClr val="dk1"/>
              </a:buClr>
              <a:buSzPct val="100000"/>
              <a:buFont typeface="Arial"/>
              <a:buChar char="•"/>
            </a:pPr>
            <a:r>
              <a:rPr lang="en-US" sz="1800" b="1"/>
              <a:t>Eat lean meats such as </a:t>
            </a:r>
          </a:p>
          <a:p>
            <a:pPr marL="0" lvl="0" indent="0" rtl="0">
              <a:buNone/>
            </a:pPr>
            <a:r>
              <a:rPr lang="en-US" sz="1800" b="1"/>
              <a:t>turkey, chicken and fish</a:t>
            </a:r>
          </a:p>
          <a:p>
            <a:endParaRPr lang="en-US" sz="1800" b="1"/>
          </a:p>
        </p:txBody>
      </p:sp>
      <p:sp>
        <p:nvSpPr>
          <p:cNvPr id="94" name="Shape 94"/>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3600" b="1"/>
              <a:t>My Plate</a:t>
            </a:r>
          </a:p>
        </p:txBody>
      </p:sp>
      <p:pic>
        <p:nvPicPr>
          <p:cNvPr id="95" name="Shape 95"/>
          <p:cNvPicPr preferRelativeResize="0"/>
          <p:nvPr/>
        </p:nvPicPr>
        <p:blipFill>
          <a:blip r:embed="rId3"/>
          <a:stretch>
            <a:fillRect/>
          </a:stretch>
        </p:blipFill>
        <p:spPr>
          <a:xfrm>
            <a:off x="4205825" y="1757650"/>
            <a:ext cx="4039125" cy="368379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457200" y="1371600"/>
            <a:ext cx="8229600" cy="4038599"/>
          </a:xfrm>
          <a:prstGeom prst="rect">
            <a:avLst/>
          </a:prstGeom>
        </p:spPr>
        <p:txBody>
          <a:bodyPr lIns="91425" tIns="91425" rIns="91425" bIns="91425" anchor="t" anchorCtr="0">
            <a:noAutofit/>
          </a:bodyPr>
          <a:lstStyle/>
          <a:p>
            <a:pPr marL="457200" lvl="0" indent="-381000" rtl="0">
              <a:buClr>
                <a:schemeClr val="dk1"/>
              </a:buClr>
              <a:buSzPct val="100000"/>
              <a:buFont typeface="Arial"/>
              <a:buChar char="•"/>
            </a:pPr>
            <a:r>
              <a:rPr lang="en-US" sz="2400"/>
              <a:t>Focus on low sugar items</a:t>
            </a:r>
          </a:p>
          <a:p>
            <a:pPr marL="457200" lvl="0" indent="-381000" rtl="0">
              <a:buClr>
                <a:schemeClr val="dk1"/>
              </a:buClr>
              <a:buSzPct val="100000"/>
              <a:buFont typeface="Arial"/>
              <a:buChar char="•"/>
            </a:pPr>
            <a:r>
              <a:rPr lang="en-US" sz="2400"/>
              <a:t>Pick foods high in fiber-fruits and vegetables.</a:t>
            </a:r>
          </a:p>
          <a:p>
            <a:pPr marL="457200" lvl="0" indent="-381000" rtl="0">
              <a:buClr>
                <a:schemeClr val="dk1"/>
              </a:buClr>
              <a:buSzPct val="100000"/>
              <a:buFont typeface="Arial"/>
              <a:buChar char="•"/>
            </a:pPr>
            <a:r>
              <a:rPr lang="en-US" sz="2400"/>
              <a:t>Stay away from processed foods=high in trans fats</a:t>
            </a:r>
          </a:p>
          <a:p>
            <a:pPr marL="457200" lvl="0" indent="-381000" rtl="0">
              <a:buClr>
                <a:schemeClr val="dk1"/>
              </a:buClr>
              <a:buSzPct val="100000"/>
              <a:buFont typeface="Arial"/>
              <a:buChar char="•"/>
            </a:pPr>
            <a:r>
              <a:rPr lang="en-US" sz="2400"/>
              <a:t>Pick a rainbow of color</a:t>
            </a:r>
          </a:p>
          <a:p>
            <a:endParaRPr lang="en-US" sz="2400"/>
          </a:p>
          <a:p>
            <a:pPr marL="0" lvl="0" indent="0">
              <a:buNone/>
            </a:pPr>
            <a:r>
              <a:rPr lang="en-US" sz="3000"/>
              <a:t>Think easy and mobile!!!!</a:t>
            </a:r>
          </a:p>
        </p:txBody>
      </p:sp>
      <p:sp>
        <p:nvSpPr>
          <p:cNvPr id="101" name="Shape 101"/>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3000" b="1"/>
              <a:t>What Are Some Key Things To Think About When Providing Snacks To Kids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457200" y="1371600"/>
            <a:ext cx="8229600" cy="4038599"/>
          </a:xfrm>
          <a:prstGeom prst="rect">
            <a:avLst/>
          </a:prstGeom>
        </p:spPr>
        <p:txBody>
          <a:bodyPr lIns="91425" tIns="91425" rIns="91425" bIns="91425" anchor="t" anchorCtr="0">
            <a:noAutofit/>
          </a:bodyPr>
          <a:lstStyle/>
          <a:p>
            <a:pPr marL="0" lvl="0" indent="0" rtl="0">
              <a:buNone/>
            </a:pPr>
            <a:r>
              <a:rPr lang="en-US" sz="2400" b="1"/>
              <a:t>Adolescence is an extremely important time for both physical and mental development</a:t>
            </a:r>
          </a:p>
          <a:p>
            <a:endParaRPr lang="en-US" sz="2400" b="1"/>
          </a:p>
          <a:p>
            <a:pPr marL="457200" lvl="0" indent="-342900" rtl="0">
              <a:buClr>
                <a:schemeClr val="dk1"/>
              </a:buClr>
              <a:buSzPct val="100000"/>
              <a:buFont typeface="Arial"/>
              <a:buAutoNum type="arabicPeriod"/>
            </a:pPr>
            <a:r>
              <a:rPr lang="en-US" sz="1800"/>
              <a:t>Bone Development-</a:t>
            </a:r>
            <a:r>
              <a:rPr lang="en-US">
                <a:solidFill>
                  <a:schemeClr val="dk1"/>
                </a:solidFill>
              </a:rPr>
              <a:t>Approximately 30% of all mineral deposited in our bones throughout life, occurs during adolescence and 90% of our adult skeleton is formed by the age of 18 and even earlier in girls. </a:t>
            </a:r>
          </a:p>
          <a:p>
            <a:endParaRPr lang="en-US">
              <a:solidFill>
                <a:schemeClr val="dk1"/>
              </a:solidFill>
            </a:endParaRPr>
          </a:p>
          <a:p>
            <a:pPr marL="0" lvl="0" indent="0" rtl="0">
              <a:buNone/>
            </a:pPr>
            <a:r>
              <a:rPr lang="en-US" sz="1800"/>
              <a:t>2.    Brain Development-</a:t>
            </a:r>
            <a:r>
              <a:rPr lang="en-US"/>
              <a:t>Next to infancy, adolescence is the most important time for the development of the brain</a:t>
            </a:r>
          </a:p>
          <a:p>
            <a:endParaRPr lang="en-US"/>
          </a:p>
          <a:p>
            <a:pPr marL="0" lvl="0" indent="0" rtl="0">
              <a:buNone/>
            </a:pPr>
            <a:r>
              <a:rPr lang="en-US" sz="1800"/>
              <a:t>3.    Long-term effects of not eating good as youth--increased risk for the development of major illness later in life</a:t>
            </a:r>
          </a:p>
        </p:txBody>
      </p:sp>
      <p:sp>
        <p:nvSpPr>
          <p:cNvPr id="107" name="Shape 107"/>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2400" b="1"/>
              <a:t>Why Is It Important For Children To Eat Healthy?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457200" y="1371600"/>
            <a:ext cx="8229600" cy="4038599"/>
          </a:xfrm>
          <a:prstGeom prst="rect">
            <a:avLst/>
          </a:prstGeom>
        </p:spPr>
        <p:txBody>
          <a:bodyPr lIns="91425" tIns="91425" rIns="91425" bIns="91425" anchor="t" anchorCtr="0">
            <a:noAutofit/>
          </a:bodyPr>
          <a:lstStyle/>
          <a:p>
            <a:pPr marL="457200" lvl="0" indent="-419100" rtl="0">
              <a:buClr>
                <a:schemeClr val="dk1"/>
              </a:buClr>
              <a:buSzPct val="100000"/>
              <a:buFont typeface="Arial"/>
              <a:buChar char="•"/>
            </a:pPr>
            <a:r>
              <a:rPr lang="en-US" sz="3000"/>
              <a:t>Convenience</a:t>
            </a:r>
          </a:p>
          <a:p>
            <a:endParaRPr lang="en-US" sz="3000"/>
          </a:p>
          <a:p>
            <a:pPr marL="457200" lvl="0" indent="-419100" rtl="0">
              <a:buClr>
                <a:schemeClr val="dk1"/>
              </a:buClr>
              <a:buSzPct val="100000"/>
              <a:buFont typeface="Arial"/>
              <a:buChar char="•"/>
            </a:pPr>
            <a:r>
              <a:rPr lang="en-US" sz="3000"/>
              <a:t>Cost</a:t>
            </a:r>
          </a:p>
          <a:p>
            <a:endParaRPr lang="en-US" sz="3000"/>
          </a:p>
          <a:p>
            <a:pPr marL="457200" lvl="0" indent="-419100">
              <a:buClr>
                <a:schemeClr val="dk1"/>
              </a:buClr>
              <a:buSzPct val="100000"/>
              <a:buFont typeface="Arial"/>
              <a:buChar char="•"/>
            </a:pPr>
            <a:r>
              <a:rPr lang="en-US" sz="3000"/>
              <a:t>Knowledge=Power</a:t>
            </a:r>
          </a:p>
        </p:txBody>
      </p:sp>
      <p:sp>
        <p:nvSpPr>
          <p:cNvPr id="113" name="Shape 113"/>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lgn="l">
              <a:buNone/>
            </a:pPr>
            <a:r>
              <a:rPr lang="en-US" sz="2400" b="1"/>
              <a:t>What Are Some Limitations To Eating Healthy Foods?</a:t>
            </a:r>
          </a:p>
        </p:txBody>
      </p:sp>
      <p:pic>
        <p:nvPicPr>
          <p:cNvPr id="114" name="Shape 114"/>
          <p:cNvPicPr preferRelativeResize="0"/>
          <p:nvPr/>
        </p:nvPicPr>
        <p:blipFill>
          <a:blip r:embed="rId3"/>
          <a:stretch>
            <a:fillRect/>
          </a:stretch>
        </p:blipFill>
        <p:spPr>
          <a:xfrm>
            <a:off x="4547150" y="1240750"/>
            <a:ext cx="3404149" cy="448665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457200" y="1371600"/>
            <a:ext cx="8229600" cy="4470300"/>
          </a:xfrm>
          <a:prstGeom prst="rect">
            <a:avLst/>
          </a:prstGeom>
        </p:spPr>
        <p:txBody>
          <a:bodyPr lIns="91425" tIns="91425" rIns="91425" bIns="91425" anchor="t" anchorCtr="0">
            <a:noAutofit/>
          </a:bodyPr>
          <a:lstStyle/>
          <a:p>
            <a:pPr marL="457200" lvl="0" indent="-419100" rtl="0">
              <a:buClr>
                <a:schemeClr val="dk1"/>
              </a:buClr>
              <a:buSzPct val="100000"/>
              <a:buFont typeface="Arial"/>
              <a:buChar char="•"/>
            </a:pPr>
            <a:r>
              <a:rPr lang="en-US" sz="3000"/>
              <a:t>Access</a:t>
            </a:r>
          </a:p>
          <a:p>
            <a:pPr marL="457200" lvl="0" indent="-419100" rtl="0">
              <a:buClr>
                <a:schemeClr val="dk1"/>
              </a:buClr>
              <a:buSzPct val="100000"/>
              <a:buFont typeface="Arial"/>
              <a:buChar char="•"/>
            </a:pPr>
            <a:r>
              <a:rPr lang="en-US" sz="3000"/>
              <a:t>Consistency/Repeat exposure</a:t>
            </a:r>
          </a:p>
          <a:p>
            <a:pPr marL="457200" lvl="0" indent="-419100" rtl="0">
              <a:buClr>
                <a:schemeClr val="dk1"/>
              </a:buClr>
              <a:buSzPct val="100000"/>
              <a:buFont typeface="Arial"/>
              <a:buChar char="•"/>
            </a:pPr>
            <a:r>
              <a:rPr lang="en-US" sz="3000"/>
              <a:t>Be a good example</a:t>
            </a:r>
          </a:p>
          <a:p>
            <a:pPr marL="457200" lvl="0" indent="-419100" rtl="0">
              <a:buClr>
                <a:schemeClr val="dk1"/>
              </a:buClr>
              <a:buSzPct val="100000"/>
              <a:buFont typeface="Arial"/>
              <a:buChar char="•"/>
            </a:pPr>
            <a:r>
              <a:rPr lang="en-US" sz="3000"/>
              <a:t>No labeling</a:t>
            </a:r>
          </a:p>
          <a:p>
            <a:pPr marL="457200" lvl="0" indent="-419100">
              <a:buClr>
                <a:schemeClr val="dk1"/>
              </a:buClr>
              <a:buSzPct val="100000"/>
              <a:buFont typeface="Arial"/>
              <a:buChar char="•"/>
            </a:pPr>
            <a:r>
              <a:rPr lang="en-US" sz="3000"/>
              <a:t>Provide structure</a:t>
            </a:r>
          </a:p>
        </p:txBody>
      </p:sp>
      <p:sp>
        <p:nvSpPr>
          <p:cNvPr id="120" name="Shape 120"/>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2400" b="1"/>
              <a:t>Helpful Hints To Getting Kids To Eat Better</a:t>
            </a:r>
          </a:p>
        </p:txBody>
      </p:sp>
      <p:pic>
        <p:nvPicPr>
          <p:cNvPr id="121" name="Shape 121"/>
          <p:cNvPicPr preferRelativeResize="0"/>
          <p:nvPr/>
        </p:nvPicPr>
        <p:blipFill>
          <a:blip r:embed="rId3"/>
          <a:stretch>
            <a:fillRect/>
          </a:stretch>
        </p:blipFill>
        <p:spPr>
          <a:xfrm>
            <a:off x="4299050" y="2718175"/>
            <a:ext cx="4311549" cy="307632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457200" y="1371600"/>
            <a:ext cx="8229600" cy="4038599"/>
          </a:xfrm>
          <a:prstGeom prst="rect">
            <a:avLst/>
          </a:prstGeom>
        </p:spPr>
        <p:txBody>
          <a:bodyPr lIns="91425" tIns="91425" rIns="91425" bIns="91425" anchor="t" anchorCtr="0">
            <a:noAutofit/>
          </a:bodyPr>
          <a:lstStyle/>
          <a:p>
            <a:pPr lvl="0" rtl="0">
              <a:buNone/>
            </a:pPr>
            <a:r>
              <a:rPr lang="en-US" sz="2400" b="1"/>
              <a:t>Access: </a:t>
            </a:r>
          </a:p>
          <a:p>
            <a:pPr marL="457200" lvl="0" indent="-381000" rtl="0">
              <a:buClr>
                <a:schemeClr val="dk1"/>
              </a:buClr>
              <a:buSzPct val="100000"/>
              <a:buFont typeface="Arial"/>
              <a:buAutoNum type="arabicPeriod"/>
            </a:pPr>
            <a:r>
              <a:rPr lang="en-US" sz="2400"/>
              <a:t>Approach a local supermarket for donations</a:t>
            </a:r>
          </a:p>
          <a:p>
            <a:pPr marL="457200" lvl="0" indent="-381000" rtl="0">
              <a:buClr>
                <a:schemeClr val="dk1"/>
              </a:buClr>
              <a:buSzPct val="100000"/>
              <a:buFont typeface="Arial"/>
              <a:buChar char="•"/>
            </a:pPr>
            <a:r>
              <a:rPr lang="en-US" sz="2400"/>
              <a:t>  Get kids to write letters</a:t>
            </a:r>
          </a:p>
          <a:p>
            <a:pPr marL="457200" lvl="0" indent="-381000" rtl="0">
              <a:buClr>
                <a:schemeClr val="dk1"/>
              </a:buClr>
              <a:buSzPct val="100000"/>
              <a:buFont typeface="Arial"/>
              <a:buAutoNum type="arabicPeriod"/>
            </a:pPr>
            <a:r>
              <a:rPr lang="en-US" sz="2400"/>
              <a:t>Apply for grants-there are a </a:t>
            </a:r>
          </a:p>
          <a:p>
            <a:pPr marL="0" lvl="0" indent="0" rtl="0">
              <a:buNone/>
            </a:pPr>
            <a:r>
              <a:rPr lang="en-US" sz="2400"/>
              <a:t>number of state grants that</a:t>
            </a:r>
          </a:p>
          <a:p>
            <a:pPr marL="0" lvl="0" indent="0" rtl="0">
              <a:buNone/>
            </a:pPr>
            <a:r>
              <a:rPr lang="en-US" sz="2400"/>
              <a:t> help provide healthy snacks to kids</a:t>
            </a:r>
          </a:p>
          <a:p>
            <a:pPr marL="0" lvl="0" indent="0" rtl="0">
              <a:buNone/>
            </a:pPr>
            <a:r>
              <a:rPr lang="en-US" sz="2400"/>
              <a:t>3. Ask local schools if they have </a:t>
            </a:r>
          </a:p>
          <a:p>
            <a:pPr marL="0" lvl="0" indent="0" rtl="0">
              <a:buNone/>
            </a:pPr>
            <a:r>
              <a:rPr lang="en-US" sz="2400"/>
              <a:t>excess produce/snack foods</a:t>
            </a:r>
          </a:p>
          <a:p>
            <a:endParaRPr lang="en-US" sz="2400"/>
          </a:p>
          <a:p>
            <a:endParaRPr lang="en-US" sz="2400"/>
          </a:p>
        </p:txBody>
      </p:sp>
      <p:sp>
        <p:nvSpPr>
          <p:cNvPr id="127" name="Shape 127"/>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2400" b="1">
                <a:solidFill>
                  <a:schemeClr val="dk1"/>
                </a:solidFill>
              </a:rPr>
              <a:t>Helpful Hints To Getting Kids To Eat Better</a:t>
            </a:r>
          </a:p>
        </p:txBody>
      </p:sp>
      <p:pic>
        <p:nvPicPr>
          <p:cNvPr id="128" name="Shape 128"/>
          <p:cNvPicPr preferRelativeResize="0"/>
          <p:nvPr/>
        </p:nvPicPr>
        <p:blipFill>
          <a:blip r:embed="rId3"/>
          <a:stretch>
            <a:fillRect/>
          </a:stretch>
        </p:blipFill>
        <p:spPr>
          <a:xfrm>
            <a:off x="5463675" y="2891575"/>
            <a:ext cx="2976074" cy="242445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457200" y="1371600"/>
            <a:ext cx="8229600" cy="4038599"/>
          </a:xfrm>
          <a:prstGeom prst="rect">
            <a:avLst/>
          </a:prstGeom>
        </p:spPr>
        <p:txBody>
          <a:bodyPr lIns="91425" tIns="91425" rIns="91425" bIns="91425" anchor="t" anchorCtr="0">
            <a:noAutofit/>
          </a:bodyPr>
          <a:lstStyle/>
          <a:p>
            <a:pPr marL="457200" lvl="0" indent="-317500" rtl="0">
              <a:buClr>
                <a:schemeClr val="dk1"/>
              </a:buClr>
              <a:buSzPct val="100000"/>
              <a:buFont typeface="Arial"/>
              <a:buAutoNum type="arabicPeriod"/>
            </a:pPr>
            <a:r>
              <a:rPr lang="en-US" b="1"/>
              <a:t>Offer kids choices-children need to be empowered to make there own decisions</a:t>
            </a:r>
          </a:p>
          <a:p>
            <a:endParaRPr lang="en-US" b="1"/>
          </a:p>
          <a:p>
            <a:pPr marL="457200" lvl="0" indent="-317500" rtl="0">
              <a:buClr>
                <a:schemeClr val="dk1"/>
              </a:buClr>
              <a:buSzPct val="100000"/>
              <a:buFont typeface="Arial"/>
              <a:buAutoNum type="arabicPeriod"/>
            </a:pPr>
            <a:r>
              <a:rPr lang="en-US" b="1"/>
              <a:t>Offer a rainbow of colors (5 per plate)</a:t>
            </a:r>
          </a:p>
          <a:p>
            <a:endParaRPr lang="en-US" b="1"/>
          </a:p>
          <a:p>
            <a:pPr marL="457200" lvl="0" indent="-317500" rtl="0">
              <a:buClr>
                <a:schemeClr val="dk1"/>
              </a:buClr>
              <a:buSzPct val="100000"/>
              <a:buFont typeface="Arial"/>
              <a:buAutoNum type="arabicPeriod"/>
            </a:pPr>
            <a:r>
              <a:rPr lang="en-US" b="1">
                <a:solidFill>
                  <a:schemeClr val="dk1"/>
                </a:solidFill>
              </a:rPr>
              <a:t>Wrap up healthy food</a:t>
            </a:r>
          </a:p>
          <a:p>
            <a:endParaRPr lang="en-US" b="1">
              <a:solidFill>
                <a:schemeClr val="dk1"/>
              </a:solidFill>
            </a:endParaRPr>
          </a:p>
          <a:p>
            <a:pPr marL="457200" lvl="0" indent="-317500" rtl="0">
              <a:buClr>
                <a:schemeClr val="dk1"/>
              </a:buClr>
              <a:buSzPct val="100000"/>
              <a:buFont typeface="Arial"/>
              <a:buAutoNum type="arabicPeriod"/>
            </a:pPr>
            <a:r>
              <a:rPr lang="en-US" b="1"/>
              <a:t>Make food into art</a:t>
            </a:r>
          </a:p>
          <a:p>
            <a:endParaRPr lang="en-US" b="1"/>
          </a:p>
          <a:p>
            <a:pPr marL="0" lvl="0" indent="0" rtl="0">
              <a:buNone/>
            </a:pPr>
            <a:r>
              <a:rPr lang="en-US" b="1"/>
              <a:t>  5.     Bike blenders are a hit</a:t>
            </a:r>
          </a:p>
          <a:p>
            <a:endParaRPr lang="en-US" b="1"/>
          </a:p>
          <a:p>
            <a:pPr marL="0" lvl="0" indent="0" rtl="0">
              <a:buNone/>
            </a:pPr>
            <a:r>
              <a:rPr lang="en-US" b="1"/>
              <a:t>  6.     Taste testing</a:t>
            </a:r>
          </a:p>
          <a:p>
            <a:endParaRPr lang="en-US" b="1"/>
          </a:p>
          <a:p>
            <a:pPr marL="0" lvl="0" indent="0" rtl="0">
              <a:buNone/>
            </a:pPr>
            <a:r>
              <a:rPr lang="en-US" b="1"/>
              <a:t>  6.    Teach kids where their food comes from-Farm to Table concept</a:t>
            </a:r>
          </a:p>
          <a:p>
            <a:endParaRPr lang="en-US" b="1"/>
          </a:p>
          <a:p>
            <a:endParaRPr lang="en-US" b="1"/>
          </a:p>
          <a:p>
            <a:endParaRPr lang="en-US" b="1"/>
          </a:p>
          <a:p>
            <a:endParaRPr lang="en-US" b="1"/>
          </a:p>
          <a:p>
            <a:endParaRPr lang="en-US" b="1"/>
          </a:p>
          <a:p>
            <a:endParaRPr lang="en-US" b="1"/>
          </a:p>
        </p:txBody>
      </p:sp>
      <p:sp>
        <p:nvSpPr>
          <p:cNvPr id="134" name="Shape 134"/>
          <p:cNvSpPr txBox="1">
            <a:spLocks noGrp="1"/>
          </p:cNvSpPr>
          <p:nvPr>
            <p:ph type="title"/>
          </p:nvPr>
        </p:nvSpPr>
        <p:spPr>
          <a:xfrm>
            <a:off x="457200" y="76200"/>
            <a:ext cx="8153399" cy="914400"/>
          </a:xfrm>
          <a:prstGeom prst="rect">
            <a:avLst/>
          </a:prstGeom>
        </p:spPr>
        <p:txBody>
          <a:bodyPr lIns="91425" tIns="91425" rIns="91425" bIns="91425" anchor="ctr" anchorCtr="0">
            <a:noAutofit/>
          </a:bodyPr>
          <a:lstStyle/>
          <a:p>
            <a:pPr>
              <a:buNone/>
            </a:pPr>
            <a:r>
              <a:rPr lang="en-US" sz="3000"/>
              <a:t>Make It Fun!!</a:t>
            </a:r>
          </a:p>
        </p:txBody>
      </p:sp>
      <p:pic>
        <p:nvPicPr>
          <p:cNvPr id="135" name="Shape 135"/>
          <p:cNvPicPr preferRelativeResize="0"/>
          <p:nvPr/>
        </p:nvPicPr>
        <p:blipFill>
          <a:blip r:embed="rId3"/>
          <a:stretch>
            <a:fillRect/>
          </a:stretch>
        </p:blipFill>
        <p:spPr>
          <a:xfrm>
            <a:off x="4729600" y="2469250"/>
            <a:ext cx="3459224" cy="2611724"/>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Agency Conference 2012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1354</Words>
  <Application>Microsoft Office PowerPoint</Application>
  <PresentationFormat>On-screen Show (4:3)</PresentationFormat>
  <Paragraphs>212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Agency Conference 2012 Template</vt:lpstr>
      <vt:lpstr>Healthy Food  For Kids</vt:lpstr>
      <vt:lpstr>What Is Healthy Food or Snacks For Kids?</vt:lpstr>
      <vt:lpstr>My Plate</vt:lpstr>
      <vt:lpstr>What Are Some Key Things To Think About When Providing Snacks To Kids</vt:lpstr>
      <vt:lpstr>Why Is It Important For Children To Eat Healthy?</vt:lpstr>
      <vt:lpstr>What Are Some Limitations To Eating Healthy Foods?</vt:lpstr>
      <vt:lpstr>Helpful Hints To Getting Kids To Eat Better</vt:lpstr>
      <vt:lpstr>Helpful Hints To Getting Kids To Eat Better</vt:lpstr>
      <vt:lpstr>Make It Fun!!</vt:lpstr>
      <vt:lpstr>Offer Kids Choices!</vt:lpstr>
      <vt:lpstr>Offer A Rainbow Of Color!</vt:lpstr>
      <vt:lpstr>Wrap Up Healthy Food!</vt:lpstr>
      <vt:lpstr>Wrap It Up!</vt:lpstr>
      <vt:lpstr>Make Food Into Art!</vt:lpstr>
      <vt:lpstr>Make Food Into Art!</vt:lpstr>
      <vt:lpstr>Bike Blenders Are A Hit!</vt:lpstr>
      <vt:lpstr>Taste Testing!</vt:lpstr>
      <vt:lpstr>Teach Kids Where Their  Food Comes From!!</vt:lpstr>
      <vt:lpstr>Check This Out</vt:lpstr>
      <vt:lpstr>Check It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Food  For Kids</dc:title>
  <dc:creator>Alisha Keezer</dc:creator>
  <cp:lastModifiedBy>Alisha Keezer</cp:lastModifiedBy>
  <cp:revision>1</cp:revision>
  <dcterms:modified xsi:type="dcterms:W3CDTF">2014-04-02T19:44:41Z</dcterms:modified>
</cp:coreProperties>
</file>