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6" r:id="rId2"/>
    <p:sldId id="298" r:id="rId3"/>
    <p:sldId id="301" r:id="rId4"/>
    <p:sldId id="327" r:id="rId5"/>
    <p:sldId id="306" r:id="rId6"/>
    <p:sldId id="323" r:id="rId7"/>
    <p:sldId id="314" r:id="rId8"/>
    <p:sldId id="302" r:id="rId9"/>
    <p:sldId id="303" r:id="rId10"/>
    <p:sldId id="307" r:id="rId11"/>
    <p:sldId id="315" r:id="rId12"/>
    <p:sldId id="326" r:id="rId13"/>
    <p:sldId id="322" r:id="rId14"/>
    <p:sldId id="312" r:id="rId15"/>
    <p:sldId id="328" r:id="rId16"/>
    <p:sldId id="311" r:id="rId17"/>
    <p:sldId id="329" r:id="rId18"/>
    <p:sldId id="310" r:id="rId19"/>
    <p:sldId id="330" r:id="rId20"/>
    <p:sldId id="332" r:id="rId21"/>
    <p:sldId id="319" r:id="rId22"/>
    <p:sldId id="320" r:id="rId23"/>
    <p:sldId id="321" r:id="rId24"/>
    <p:sldId id="333" r:id="rId25"/>
    <p:sldId id="317" r:id="rId26"/>
    <p:sldId id="334" r:id="rId2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3108" autoAdjust="0"/>
    <p:restoredTop sz="94660" autoAdjust="0"/>
  </p:normalViewPr>
  <p:slideViewPr>
    <p:cSldViewPr>
      <p:cViewPr>
        <p:scale>
          <a:sx n="60" d="100"/>
          <a:sy n="60" d="100"/>
        </p:scale>
        <p:origin x="-1410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598"/>
    </p:cViewPr>
  </p:sorterViewPr>
  <p:notesViewPr>
    <p:cSldViewPr>
      <p:cViewPr varScale="1">
        <p:scale>
          <a:sx n="76" d="100"/>
          <a:sy n="76" d="100"/>
        </p:scale>
        <p:origin x="-2016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FAABF0-22C8-45CF-A3AB-3C93D156C9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759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1"/>
            <a:ext cx="8305800" cy="762000"/>
          </a:xfrm>
        </p:spPr>
        <p:txBody>
          <a:bodyPr/>
          <a:lstStyle>
            <a:lvl1pPr algn="ctr"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514600" y="5410200"/>
            <a:ext cx="3962400" cy="533400"/>
          </a:xfrm>
        </p:spPr>
        <p:txBody>
          <a:bodyPr/>
          <a:lstStyle>
            <a:lvl1pPr algn="ctr">
              <a:buNone/>
              <a:defRPr b="0" baseline="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Enter Date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75BEC38-2F47-46DF-9A75-19C3930D26A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3" descr="Q:\In Production\Programs and Services\Harvest of Knowledge Partner Conference\HOK Conf_2016\Logo\HOK 2016 logo_RGB-0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8" t="9126" r="12500" b="14783"/>
          <a:stretch/>
        </p:blipFill>
        <p:spPr bwMode="auto">
          <a:xfrm>
            <a:off x="685800" y="1264640"/>
            <a:ext cx="7620000" cy="335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0386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77000"/>
            <a:ext cx="2133600" cy="4762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75BEC38-2F47-46DF-9A75-19C3930D26A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3" descr="Q:\Marketing-Internal Use\Graphic Elements Library\Images\SHFB Brand Mark 2.1.12\SHFB-logo-square-jpeg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88953"/>
            <a:ext cx="1093444" cy="109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Q:\In Production\Programs and Services\Harvest of Knowledge Partner Conference\HOK Conf_2016\Logo\HOK 2016 logo_RGB-01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8" t="5751" r="12500" b="14783"/>
          <a:stretch/>
        </p:blipFill>
        <p:spPr bwMode="auto">
          <a:xfrm>
            <a:off x="134923" y="5867400"/>
            <a:ext cx="2074877" cy="9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7"/>
            <a:ext cx="4038600" cy="4068763"/>
          </a:xfrm>
        </p:spPr>
        <p:txBody>
          <a:bodyPr/>
          <a:lstStyle>
            <a:lvl1pPr>
              <a:defRPr sz="2800" baseline="0"/>
            </a:lvl1pPr>
            <a:lvl2pPr>
              <a:defRPr sz="24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7637"/>
            <a:ext cx="4038600" cy="4068763"/>
          </a:xfrm>
        </p:spPr>
        <p:txBody>
          <a:bodyPr/>
          <a:lstStyle>
            <a:lvl1pPr>
              <a:defRPr sz="2800" baseline="0"/>
            </a:lvl1pPr>
            <a:lvl2pPr>
              <a:defRPr sz="24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77000"/>
            <a:ext cx="2133600" cy="4762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75BEC38-2F47-46DF-9A75-19C3930D26A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3" descr="Q:\Marketing-Internal Use\Graphic Elements Library\Images\SHFB Brand Mark 2.1.12\SHFB-logo-square-jpeg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88953"/>
            <a:ext cx="1093444" cy="109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Q:\In Production\Programs and Services\Harvest of Knowledge Partner Conference\HOK Conf_2016\Logo\HOK 2016 logo_RGB-01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8" t="5751" r="12500" b="14783"/>
          <a:stretch/>
        </p:blipFill>
        <p:spPr bwMode="auto">
          <a:xfrm>
            <a:off x="134923" y="5867400"/>
            <a:ext cx="2074877" cy="9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159125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59125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2133600" cy="4762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75BEC38-2F47-46DF-9A75-19C3930D26A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3" descr="Q:\Marketing-Internal Use\Graphic Elements Library\Images\SHFB Brand Mark 2.1.12\SHFB-logo-square-jpeg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88953"/>
            <a:ext cx="1093444" cy="109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Q:\In Production\Programs and Services\Harvest of Knowledge Partner Conference\HOK Conf_2016\Logo\HOK 2016 logo_RGB-01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8" t="5751" r="12500" b="14783"/>
          <a:stretch/>
        </p:blipFill>
        <p:spPr bwMode="auto">
          <a:xfrm>
            <a:off x="134923" y="5867400"/>
            <a:ext cx="2074877" cy="9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77000"/>
            <a:ext cx="2133600" cy="4762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75BEC38-2F47-46DF-9A75-19C3930D26A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3" descr="Q:\Marketing-Internal Use\Graphic Elements Library\Images\SHFB Brand Mark 2.1.12\SHFB-logo-square-jpeg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88953"/>
            <a:ext cx="1093444" cy="109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Q:\In Production\Programs and Services\Harvest of Knowledge Partner Conference\HOK Conf_2016\Logo\HOK 2016 logo_RGB-01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8" t="5751" r="12500" b="14783"/>
          <a:stretch/>
        </p:blipFill>
        <p:spPr bwMode="auto">
          <a:xfrm>
            <a:off x="134923" y="5867400"/>
            <a:ext cx="2074877" cy="9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3008313" cy="838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199"/>
            <a:ext cx="5111750" cy="4191001"/>
          </a:xfrm>
        </p:spPr>
        <p:txBody>
          <a:bodyPr/>
          <a:lstStyle>
            <a:lvl1pPr>
              <a:defRPr sz="3200" baseline="0"/>
            </a:lvl1pPr>
            <a:lvl2pPr>
              <a:defRPr sz="2800" baseline="0"/>
            </a:lvl2pPr>
            <a:lvl3pPr>
              <a:defRPr sz="2400" baseline="0"/>
            </a:lvl3pPr>
            <a:lvl4pPr>
              <a:defRPr sz="2000" baseline="0"/>
            </a:lvl4pPr>
            <a:lvl5pPr>
              <a:defRPr sz="20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1"/>
            <a:ext cx="3008313" cy="3276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8" name="Title 1"/>
          <p:cNvSpPr txBox="1">
            <a:spLocks/>
          </p:cNvSpPr>
          <p:nvPr userDrawn="1"/>
        </p:nvSpPr>
        <p:spPr bwMode="auto">
          <a:xfrm>
            <a:off x="457200" y="762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1219200" y="152400"/>
            <a:ext cx="6781800" cy="685800"/>
          </a:xfrm>
        </p:spPr>
        <p:txBody>
          <a:bodyPr/>
          <a:lstStyle>
            <a:lvl1pPr algn="ctr">
              <a:buNone/>
              <a:defRPr sz="321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75BEC38-2F47-46DF-9A75-19C3930D26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7010400" y="6477000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775BEC38-2F47-46DF-9A75-19C3930D26A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3" descr="Q:\Marketing-Internal Use\Graphic Elements Library\Images\SHFB Brand Mark 2.1.12\SHFB-logo-square-jpeg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88953"/>
            <a:ext cx="1093444" cy="109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Q:\In Production\Programs and Services\Harvest of Knowledge Partner Conference\HOK Conf_2016\Logo\HOK 2016 logo_RGB-01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8" t="5751" r="12500" b="14783"/>
          <a:stretch/>
        </p:blipFill>
        <p:spPr bwMode="auto">
          <a:xfrm>
            <a:off x="134923" y="5867400"/>
            <a:ext cx="2074877" cy="9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75BEC38-2F47-46DF-9A75-19C3930D26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010400" y="6477000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775BEC38-2F47-46DF-9A75-19C3930D26A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3" descr="Q:\Marketing-Internal Use\Graphic Elements Library\Images\SHFB Brand Mark 2.1.12\SHFB-logo-square-jpeg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88953"/>
            <a:ext cx="1093444" cy="109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Q:\In Production\Programs and Services\Harvest of Knowledge Partner Conference\HOK Conf_2016\Logo\HOK 2016 logo_RGB-01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8" t="5751" r="12500" b="14783"/>
          <a:stretch/>
        </p:blipFill>
        <p:spPr bwMode="auto">
          <a:xfrm>
            <a:off x="134923" y="5867400"/>
            <a:ext cx="2074877" cy="9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95399"/>
            <a:ext cx="5486400" cy="3432175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75BEC38-2F47-46DF-9A75-19C3930D26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010400" y="6477000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775BEC38-2F47-46DF-9A75-19C3930D26A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3" descr="Q:\Marketing-Internal Use\Graphic Elements Library\Images\SHFB Brand Mark 2.1.12\SHFB-logo-square-jpeg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88953"/>
            <a:ext cx="1093444" cy="109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Q:\In Production\Programs and Services\Harvest of Knowledge Partner Conference\HOK Conf_2016\Logo\HOK 2016 logo_RGB-01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8" t="5751" r="12500" b="14783"/>
          <a:stretch/>
        </p:blipFill>
        <p:spPr bwMode="auto">
          <a:xfrm>
            <a:off x="134923" y="5867400"/>
            <a:ext cx="2074877" cy="9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324600"/>
            <a:ext cx="2133600" cy="4762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75BEC38-2F47-46DF-9A75-19C3930D26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8" r:id="rId7"/>
    <p:sldLayoutId id="2147483657" r:id="rId8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400" b="1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aseline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aseline="0">
          <a:solidFill>
            <a:schemeClr val="tx1"/>
          </a:solidFill>
          <a:latin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aseline="0">
          <a:solidFill>
            <a:schemeClr val="tx1"/>
          </a:solidFill>
          <a:latin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aseline="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aseline="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8305800" cy="762000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Building Capacity: Redefining Food Banking </a:t>
            </a:r>
            <a:r>
              <a:rPr lang="en-US" dirty="0" smtClean="0">
                <a:solidFill>
                  <a:srgbClr val="7030A0"/>
                </a:solidFill>
              </a:rPr>
              <a:t>&amp; </a:t>
            </a:r>
            <a:r>
              <a:rPr lang="en-US" dirty="0">
                <a:solidFill>
                  <a:srgbClr val="7030A0"/>
                </a:solidFill>
              </a:rPr>
              <a:t>Those You Serve</a:t>
            </a:r>
            <a:r>
              <a:rPr lang="en-US" b="0" dirty="0"/>
              <a:t/>
            </a:r>
            <a:br>
              <a:rPr lang="en-US" b="0" dirty="0"/>
            </a:br>
            <a:endParaRPr lang="en-US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May 13, 2016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610600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Transportation</a:t>
            </a:r>
          </a:p>
          <a:p>
            <a:r>
              <a:rPr lang="en-US" sz="2600" dirty="0" smtClean="0"/>
              <a:t>Large van or truck available to pick up food on regular basis</a:t>
            </a:r>
          </a:p>
          <a:p>
            <a:pPr lvl="1"/>
            <a:r>
              <a:rPr lang="en-US" sz="2400" dirty="0" smtClean="0"/>
              <a:t>Requires registration, insurance, driver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dirty="0" smtClean="0"/>
              <a:t>Opportunities</a:t>
            </a:r>
          </a:p>
          <a:p>
            <a:r>
              <a:rPr lang="en-US" sz="2600" dirty="0" smtClean="0"/>
              <a:t>Receiving additional food on regular basis </a:t>
            </a:r>
          </a:p>
          <a:p>
            <a:pPr lvl="1"/>
            <a:r>
              <a:rPr lang="en-US" sz="2200" dirty="0" smtClean="0"/>
              <a:t>Grocery Rescue Program, Warehouse Shopping</a:t>
            </a:r>
          </a:p>
          <a:p>
            <a:r>
              <a:rPr lang="en-US" sz="2600" dirty="0" smtClean="0"/>
              <a:t>Program expansion </a:t>
            </a:r>
          </a:p>
          <a:p>
            <a:pPr lvl="1"/>
            <a:r>
              <a:rPr lang="en-US" sz="2200" dirty="0"/>
              <a:t>S</a:t>
            </a:r>
            <a:r>
              <a:rPr lang="en-US" sz="2200" dirty="0" smtClean="0"/>
              <a:t>ervices to underserved locations (schools, medical clinics)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Storage and Transportation Capacity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5BEC38-2F47-46DF-9A75-19C3930D26A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157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066800"/>
            <a:ext cx="7924800" cy="4953000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When </a:t>
            </a:r>
            <a:r>
              <a:rPr lang="en-US" dirty="0">
                <a:solidFill>
                  <a:srgbClr val="000000"/>
                </a:solidFill>
              </a:rPr>
              <a:t>is your agency open to the </a:t>
            </a:r>
            <a:r>
              <a:rPr lang="en-US" dirty="0" smtClean="0">
                <a:solidFill>
                  <a:srgbClr val="000000"/>
                </a:solidFill>
              </a:rPr>
              <a:t>public?</a:t>
            </a:r>
          </a:p>
          <a:p>
            <a:pPr lvl="0"/>
            <a:r>
              <a:rPr lang="en-US" sz="3000" dirty="0" smtClean="0">
                <a:solidFill>
                  <a:srgbClr val="000000"/>
                </a:solidFill>
              </a:rPr>
              <a:t>Can </a:t>
            </a:r>
            <a:r>
              <a:rPr lang="en-US" sz="3000" dirty="0">
                <a:solidFill>
                  <a:srgbClr val="000000"/>
                </a:solidFill>
              </a:rPr>
              <a:t>you be open more </a:t>
            </a:r>
            <a:r>
              <a:rPr lang="en-US" sz="3000" dirty="0" smtClean="0">
                <a:solidFill>
                  <a:srgbClr val="000000"/>
                </a:solidFill>
              </a:rPr>
              <a:t>often?</a:t>
            </a:r>
          </a:p>
          <a:p>
            <a:pPr lvl="1"/>
            <a:r>
              <a:rPr lang="en-US" sz="2600" dirty="0" smtClean="0">
                <a:solidFill>
                  <a:srgbClr val="000000"/>
                </a:solidFill>
              </a:rPr>
              <a:t>Friday thru Sunday &amp; </a:t>
            </a:r>
            <a:r>
              <a:rPr lang="en-US" sz="2600" dirty="0">
                <a:solidFill>
                  <a:srgbClr val="000000"/>
                </a:solidFill>
              </a:rPr>
              <a:t>E</a:t>
            </a:r>
            <a:r>
              <a:rPr lang="en-US" sz="2600" dirty="0" smtClean="0">
                <a:solidFill>
                  <a:srgbClr val="000000"/>
                </a:solidFill>
              </a:rPr>
              <a:t>venings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dirty="0" smtClean="0"/>
              <a:t>Is the time you are open </a:t>
            </a:r>
          </a:p>
          <a:p>
            <a:pPr marL="0" indent="0">
              <a:buNone/>
            </a:pPr>
            <a:r>
              <a:rPr lang="en-US" dirty="0" smtClean="0"/>
              <a:t>good for the </a:t>
            </a:r>
            <a:r>
              <a:rPr lang="en-US" dirty="0"/>
              <a:t>population you </a:t>
            </a:r>
            <a:r>
              <a:rPr lang="en-US" dirty="0" smtClean="0"/>
              <a:t>serve?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Take surveys / Ask those you serve</a:t>
            </a:r>
            <a:endParaRPr lang="en-US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Distribution Capacity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5BEC38-2F47-46DF-9A75-19C3930D26A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236" y="2057400"/>
            <a:ext cx="3005364" cy="201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841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4800600"/>
          </a:xfrm>
        </p:spPr>
        <p:txBody>
          <a:bodyPr/>
          <a:lstStyle/>
          <a:p>
            <a:r>
              <a:rPr lang="en-US" dirty="0" smtClean="0"/>
              <a:t>Can </a:t>
            </a:r>
            <a:r>
              <a:rPr lang="en-US" dirty="0"/>
              <a:t>you serve more </a:t>
            </a:r>
            <a:r>
              <a:rPr lang="en-US" dirty="0" smtClean="0"/>
              <a:t>people?</a:t>
            </a:r>
          </a:p>
          <a:p>
            <a:pPr lvl="1"/>
            <a:r>
              <a:rPr lang="en-US" dirty="0" smtClean="0"/>
              <a:t>Who are you missing? 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How are you currently reaching people?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ord of mouth</a:t>
            </a:r>
            <a:r>
              <a:rPr lang="en-US" dirty="0"/>
              <a:t>, fliers, Craig’s </a:t>
            </a:r>
            <a:r>
              <a:rPr lang="en-US" dirty="0" smtClean="0"/>
              <a:t>List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/>
              <a:t>Food Connection, additional referrals</a:t>
            </a:r>
          </a:p>
          <a:p>
            <a:pPr lvl="1"/>
            <a:r>
              <a:rPr lang="en-US" dirty="0" smtClean="0"/>
              <a:t>Open to public food pantries should have information in system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Distribution Capacity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5BEC38-2F47-46DF-9A75-19C3930D26A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0788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4876800" cy="40386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en-US" dirty="0" smtClean="0">
                <a:latin typeface="Arial" charset="0"/>
              </a:rPr>
              <a:t>Client Choice</a:t>
            </a:r>
          </a:p>
          <a:p>
            <a:pPr eaLnBrk="1" hangingPunct="1">
              <a:defRPr/>
            </a:pPr>
            <a:r>
              <a:rPr lang="en-US" altLang="en-US" dirty="0" smtClean="0">
                <a:latin typeface="Arial" charset="0"/>
              </a:rPr>
              <a:t>What does it look like?</a:t>
            </a:r>
          </a:p>
          <a:p>
            <a:pPr lvl="1" eaLnBrk="1" hangingPunct="1">
              <a:defRPr/>
            </a:pPr>
            <a:r>
              <a:rPr lang="en-US" altLang="en-US" dirty="0" smtClean="0">
                <a:latin typeface="Arial" charset="0"/>
              </a:rPr>
              <a:t>Respects dietary needs</a:t>
            </a:r>
          </a:p>
          <a:p>
            <a:pPr lvl="1" eaLnBrk="1" hangingPunct="1">
              <a:defRPr/>
            </a:pPr>
            <a:r>
              <a:rPr lang="en-US" altLang="en-US" dirty="0" smtClean="0">
                <a:latin typeface="Arial" charset="0"/>
              </a:rPr>
              <a:t>Reduces waste</a:t>
            </a:r>
          </a:p>
          <a:p>
            <a:pPr lvl="1" eaLnBrk="1" hangingPunct="1">
              <a:defRPr/>
            </a:pPr>
            <a:r>
              <a:rPr lang="en-US" altLang="en-US" dirty="0" smtClean="0">
                <a:latin typeface="Arial" charset="0"/>
              </a:rPr>
              <a:t>Empowers clients</a:t>
            </a:r>
          </a:p>
          <a:p>
            <a:pPr lvl="1" eaLnBrk="1" hangingPunct="1">
              <a:defRPr/>
            </a:pPr>
            <a:r>
              <a:rPr lang="en-US" altLang="en-US" dirty="0" smtClean="0">
                <a:latin typeface="Arial" charset="0"/>
              </a:rPr>
              <a:t>Provide variety</a:t>
            </a:r>
          </a:p>
          <a:p>
            <a:pPr lvl="1" eaLnBrk="1" hangingPunct="1">
              <a:defRPr/>
            </a:pPr>
            <a:r>
              <a:rPr lang="en-US" altLang="en-US" dirty="0" smtClean="0">
                <a:latin typeface="Arial" charset="0"/>
              </a:rPr>
              <a:t>Helps move those </a:t>
            </a:r>
          </a:p>
          <a:p>
            <a:pPr marL="914400" lvl="2" indent="0" eaLnBrk="1" hangingPunct="1">
              <a:buFontTx/>
              <a:buNone/>
              <a:defRPr/>
            </a:pPr>
            <a:r>
              <a:rPr lang="en-US" altLang="en-US" dirty="0" smtClean="0">
                <a:latin typeface="Arial" charset="0"/>
              </a:rPr>
              <a:t>“odd” items</a:t>
            </a:r>
          </a:p>
          <a:p>
            <a:pPr lvl="1" eaLnBrk="1" hangingPunct="1">
              <a:defRPr/>
            </a:pPr>
            <a:endParaRPr lang="en-US" altLang="en-US" dirty="0" smtClean="0">
              <a:latin typeface="Arial" charset="0"/>
            </a:endParaRPr>
          </a:p>
          <a:p>
            <a:pPr eaLnBrk="1" hangingPunct="1">
              <a:defRPr/>
            </a:pPr>
            <a:endParaRPr lang="en-US" altLang="en-US" dirty="0" smtClean="0">
              <a:latin typeface="Arial" charset="0"/>
            </a:endParaRPr>
          </a:p>
        </p:txBody>
      </p:sp>
      <p:sp>
        <p:nvSpPr>
          <p:cNvPr id="26627" name="Title 2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To Choose or Not to Choose?</a:t>
            </a:r>
            <a:endParaRPr lang="en-US" altLang="en-US" dirty="0" smtClean="0">
              <a:latin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8BE3DA2-C6ED-4831-AB04-A43E85A59998}" type="slidenum">
              <a:rPr lang="en-US" altLang="en-US" sz="18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800" smtClean="0"/>
          </a:p>
        </p:txBody>
      </p:sp>
      <p:pic>
        <p:nvPicPr>
          <p:cNvPr id="26629" name="Picture 4" descr="http://www.anaheimumc.org/Food%20Box%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921000"/>
            <a:ext cx="3927475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7367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038600"/>
          </a:xfrm>
        </p:spPr>
        <p:txBody>
          <a:bodyPr/>
          <a:lstStyle/>
          <a:p>
            <a:r>
              <a:rPr lang="en-US" dirty="0" smtClean="0"/>
              <a:t>Grocery Store</a:t>
            </a:r>
          </a:p>
          <a:p>
            <a:pPr lvl="1"/>
            <a:r>
              <a:rPr lang="en-US" dirty="0" smtClean="0"/>
              <a:t>Pantry is set up like a grocery store</a:t>
            </a:r>
          </a:p>
          <a:p>
            <a:pPr lvl="1"/>
            <a:r>
              <a:rPr lang="en-US" dirty="0" smtClean="0"/>
              <a:t>Allow people to pick certain foods from shelves</a:t>
            </a:r>
          </a:p>
          <a:p>
            <a:pPr lvl="1"/>
            <a:r>
              <a:rPr lang="en-US" dirty="0" smtClean="0"/>
              <a:t>Limits of items are set by category</a:t>
            </a:r>
          </a:p>
          <a:p>
            <a:pPr marL="457200" lvl="1" indent="0">
              <a:buNone/>
            </a:pPr>
            <a:endParaRPr lang="en-US" sz="1100" dirty="0" smtClean="0"/>
          </a:p>
          <a:p>
            <a:r>
              <a:rPr lang="en-US" dirty="0" smtClean="0"/>
              <a:t>Check List</a:t>
            </a:r>
          </a:p>
          <a:p>
            <a:pPr lvl="1"/>
            <a:r>
              <a:rPr lang="en-US" dirty="0" smtClean="0"/>
              <a:t>People check the items they would like on a sheet and volunteers create the bags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Types of Choice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5BEC38-2F47-46DF-9A75-19C3930D26A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5332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495800"/>
          </a:xfrm>
        </p:spPr>
        <p:txBody>
          <a:bodyPr/>
          <a:lstStyle/>
          <a:p>
            <a:r>
              <a:rPr lang="en-US" dirty="0" smtClean="0"/>
              <a:t>Table distribution</a:t>
            </a:r>
          </a:p>
          <a:p>
            <a:pPr lvl="1"/>
            <a:r>
              <a:rPr lang="en-US" dirty="0" smtClean="0"/>
              <a:t>Set all food items available on tables with volunteers</a:t>
            </a:r>
          </a:p>
          <a:p>
            <a:pPr lvl="1"/>
            <a:r>
              <a:rPr lang="en-US" dirty="0" smtClean="0"/>
              <a:t>Have people go through the line</a:t>
            </a:r>
          </a:p>
          <a:p>
            <a:pPr lvl="1"/>
            <a:r>
              <a:rPr lang="en-US" dirty="0" smtClean="0"/>
              <a:t>Person has option to </a:t>
            </a:r>
            <a:r>
              <a:rPr lang="en-US" u="sng" dirty="0" smtClean="0"/>
              <a:t>not</a:t>
            </a:r>
            <a:r>
              <a:rPr lang="en-US" dirty="0" smtClean="0"/>
              <a:t> take something</a:t>
            </a:r>
          </a:p>
          <a:p>
            <a:pPr marL="457200" lvl="1" indent="0">
              <a:buNone/>
            </a:pPr>
            <a:endParaRPr lang="en-US" sz="1100" dirty="0" smtClean="0"/>
          </a:p>
          <a:p>
            <a:r>
              <a:rPr lang="en-US" dirty="0" smtClean="0"/>
              <a:t>Half and Half</a:t>
            </a:r>
          </a:p>
          <a:p>
            <a:pPr lvl="1"/>
            <a:r>
              <a:rPr lang="en-US" dirty="0" smtClean="0"/>
              <a:t>Pre-bag certain core items</a:t>
            </a:r>
          </a:p>
          <a:p>
            <a:pPr lvl="1"/>
            <a:r>
              <a:rPr lang="en-US" dirty="0" smtClean="0"/>
              <a:t>Have shelving or tables with extra items</a:t>
            </a:r>
          </a:p>
          <a:p>
            <a:pPr lvl="2"/>
            <a:r>
              <a:rPr lang="en-US" dirty="0" smtClean="0"/>
              <a:t>Bread and produce are most common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Types of Choice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5BEC38-2F47-46DF-9A75-19C3930D26A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5022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1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Agencies have control, flexibility, &amp; influence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dirty="0" smtClean="0"/>
              <a:t>Place limits on items by family size or across the board</a:t>
            </a:r>
          </a:p>
          <a:p>
            <a:r>
              <a:rPr lang="en-US" dirty="0" smtClean="0"/>
              <a:t>Only have certain items visible</a:t>
            </a:r>
          </a:p>
          <a:p>
            <a:r>
              <a:rPr lang="en-US" dirty="0" smtClean="0"/>
              <a:t>Nudges – Setup the pantry that will promote new and certain foods!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The Power of Choice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5BEC38-2F47-46DF-9A75-19C3930D26A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6067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038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Nudge Interventions</a:t>
            </a:r>
          </a:p>
          <a:p>
            <a:pPr marL="0" indent="0">
              <a:buNone/>
            </a:pPr>
            <a:endParaRPr lang="en-US" sz="900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Recipe/Poster </a:t>
            </a:r>
            <a:r>
              <a:rPr lang="en-US" sz="3200" dirty="0"/>
              <a:t>Placement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Front </a:t>
            </a:r>
            <a:r>
              <a:rPr lang="en-US" sz="3200" dirty="0"/>
              <a:t>&amp; Center Placement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Tasting </a:t>
            </a:r>
            <a:r>
              <a:rPr lang="en-US" sz="3200" dirty="0"/>
              <a:t>Sessions </a:t>
            </a:r>
            <a:endParaRPr lang="en-US" sz="3200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Pair Items Together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The Power of Choice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5BEC38-2F47-46DF-9A75-19C3930D26A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1524">
            <a:off x="6516553" y="1840721"/>
            <a:ext cx="2335313" cy="199231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7" t="16353" r="6362" b="5325"/>
          <a:stretch/>
        </p:blipFill>
        <p:spPr bwMode="auto">
          <a:xfrm>
            <a:off x="3733800" y="4243017"/>
            <a:ext cx="3504063" cy="244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7998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600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People respond to </a:t>
            </a:r>
            <a:r>
              <a:rPr lang="en-US" dirty="0" smtClean="0">
                <a:solidFill>
                  <a:srgbClr val="FF0000"/>
                </a:solidFill>
              </a:rPr>
              <a:t>visible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50"/>
                </a:solidFill>
              </a:rPr>
              <a:t>attractive</a:t>
            </a:r>
            <a:r>
              <a:rPr lang="en-US" dirty="0" smtClean="0"/>
              <a:t>, and conveniently presented foods.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The Power of Choice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5BEC38-2F47-46DF-9A75-19C3930D26A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AutoShape 2" descr="https://scontent.fsnc1-1.fna.fbcdn.net/v/t1.0-9/12631412_10153224903701640_2995478163154257579_n.jpg?oh=9ab2b0989bded3b03df8da4ce9337dba&amp;oe=57ABD2F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S:\Agency Relations\Alisha\P &amp; S\Leveraging Channels Team\Alisha desktop\Pictures\Presentations\Produce in baske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3601"/>
            <a:ext cx="5714999" cy="3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6869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Place produce in a prominent location where it is easily reached and seen</a:t>
            </a:r>
          </a:p>
          <a:p>
            <a:pPr marL="0" indent="0">
              <a:buNone/>
            </a:pPr>
            <a:endParaRPr lang="en-US" sz="105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/>
              <a:t>Place produce 1</a:t>
            </a:r>
            <a:r>
              <a:rPr lang="en-US" sz="3000" baseline="30000" dirty="0" smtClean="0"/>
              <a:t>st</a:t>
            </a:r>
            <a:r>
              <a:rPr lang="en-US" sz="3000" dirty="0" smtClean="0"/>
              <a:t> in line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/>
              <a:t>Place produce in two separate locations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/>
              <a:t>Find ways to make healthy food more attractive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Food Nudges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5BEC38-2F47-46DF-9A75-19C3930D26A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4526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Does your agency prepare meals?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dirty="0" smtClean="0"/>
              <a:t>Does your agency provide bagged, ready-to-eat lunches to the homeless?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dirty="0" smtClean="0"/>
              <a:t>Does your agency provide food bags to the homeless?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Who’s in the Room?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5BEC38-2F47-46DF-9A75-19C3930D26A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572000"/>
            <a:ext cx="2682890" cy="2209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Food Nudges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5BEC38-2F47-46DF-9A75-19C3930D26A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Pair Items Together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Bundle foods together for convenience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Meal Programs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Add more vegetables or healthy protein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dirty="0" smtClean="0"/>
              <a:t>Pantries</a:t>
            </a:r>
          </a:p>
          <a:p>
            <a:r>
              <a:rPr lang="en-US" sz="2800" dirty="0" smtClean="0"/>
              <a:t>Place recipes near staple items</a:t>
            </a:r>
          </a:p>
          <a:p>
            <a:r>
              <a:rPr lang="en-US" sz="2800" dirty="0" smtClean="0"/>
              <a:t>Place items that go together next to each other in the line: pasta and sauce, rice and beans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81900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>
          <a:xfrm>
            <a:off x="381000" y="990600"/>
            <a:ext cx="8153400" cy="3048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dirty="0" smtClean="0">
                <a:latin typeface="Arial" charset="0"/>
              </a:rPr>
              <a:t>When Those You Serve Enter</a:t>
            </a:r>
            <a:endParaRPr lang="en-US" altLang="en-US" sz="1200" dirty="0" smtClean="0">
              <a:latin typeface="Arial" charset="0"/>
            </a:endParaRPr>
          </a:p>
          <a:p>
            <a:pPr marL="971550" lvl="1" indent="-514350" eaLnBrk="1" hangingPunct="1">
              <a:buFontTx/>
              <a:buAutoNum type="arabicPeriod"/>
            </a:pPr>
            <a:r>
              <a:rPr lang="en-US" altLang="en-US" dirty="0" smtClean="0">
                <a:latin typeface="Arial" charset="0"/>
              </a:rPr>
              <a:t>Make them feel welcome – Wal-Mart Greeter concept</a:t>
            </a:r>
          </a:p>
          <a:p>
            <a:pPr marL="971550" lvl="1" indent="-514350" eaLnBrk="1" hangingPunct="1">
              <a:buFontTx/>
              <a:buAutoNum type="arabicPeriod"/>
            </a:pPr>
            <a:r>
              <a:rPr lang="en-US" altLang="en-US" dirty="0" smtClean="0">
                <a:latin typeface="Arial" charset="0"/>
              </a:rPr>
              <a:t>Serve them promptly or provide reason for waiting time</a:t>
            </a:r>
          </a:p>
          <a:p>
            <a:pPr marL="971550" lvl="1" indent="-514350" eaLnBrk="1" hangingPunct="1">
              <a:buFontTx/>
              <a:buAutoNum type="arabicPeriod"/>
            </a:pPr>
            <a:r>
              <a:rPr lang="en-US" altLang="en-US" dirty="0" smtClean="0">
                <a:latin typeface="Arial" charset="0"/>
              </a:rPr>
              <a:t>Have a comfortable place for clients to sit</a:t>
            </a:r>
          </a:p>
        </p:txBody>
      </p:sp>
      <p:sp>
        <p:nvSpPr>
          <p:cNvPr id="17411" name="Title 2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rgbClr val="7030A0"/>
                </a:solidFill>
                <a:latin typeface="Arial" charset="0"/>
              </a:rPr>
              <a:t>Putting People First</a:t>
            </a:r>
            <a:endParaRPr lang="en-US" altLang="en-US" sz="3200" dirty="0" smtClean="0">
              <a:latin typeface="Arial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C0EEA07-2922-43C1-BC49-1FBD0FE18636}" type="slidenum">
              <a:rPr lang="en-US" altLang="en-US" sz="1800" smtClean="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800" smtClean="0"/>
          </a:p>
        </p:txBody>
      </p:sp>
      <p:pic>
        <p:nvPicPr>
          <p:cNvPr id="17413" name="Picture 6" descr="http://missionlocal.org/wp-content/uploads/2011/09/IMG_18171-620x4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9" t="29257" r="-2"/>
          <a:stretch>
            <a:fillRect/>
          </a:stretch>
        </p:blipFill>
        <p:spPr bwMode="auto">
          <a:xfrm>
            <a:off x="4637088" y="4038600"/>
            <a:ext cx="3287712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7" descr="http://missionlocal.org/wp-content/uploads/2011/09/IMG_18171-620x4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9" t="29257" r="-2"/>
          <a:stretch>
            <a:fillRect/>
          </a:stretch>
        </p:blipFill>
        <p:spPr bwMode="auto">
          <a:xfrm>
            <a:off x="1436688" y="4038600"/>
            <a:ext cx="3287712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1449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http://www.rainmakerresume.com/wp-content/uploads/2011/01/Job-Interview-Clip-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00125"/>
            <a:ext cx="28003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3810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mtClean="0">
                <a:latin typeface="Arial" charset="0"/>
              </a:rPr>
              <a:t>Interview</a:t>
            </a:r>
          </a:p>
          <a:p>
            <a:pPr lvl="1" eaLnBrk="1" hangingPunct="1"/>
            <a:r>
              <a:rPr lang="en-US" altLang="en-US" smtClean="0">
                <a:latin typeface="Arial" charset="0"/>
              </a:rPr>
              <a:t>Keep it friendly</a:t>
            </a:r>
          </a:p>
          <a:p>
            <a:pPr lvl="2" eaLnBrk="1" hangingPunct="1"/>
            <a:r>
              <a:rPr lang="en-US" altLang="en-US" smtClean="0">
                <a:latin typeface="Arial" charset="0"/>
              </a:rPr>
              <a:t>Sitting next to them vs. across</a:t>
            </a:r>
          </a:p>
          <a:p>
            <a:pPr lvl="1" eaLnBrk="1" hangingPunct="1"/>
            <a:r>
              <a:rPr lang="en-US" altLang="en-US" smtClean="0">
                <a:latin typeface="Arial" charset="0"/>
              </a:rPr>
              <a:t>Keep the tone positive</a:t>
            </a:r>
          </a:p>
          <a:p>
            <a:pPr lvl="2" eaLnBrk="1" hangingPunct="1"/>
            <a:r>
              <a:rPr lang="en-US" altLang="en-US" smtClean="0">
                <a:latin typeface="Arial" charset="0"/>
              </a:rPr>
              <a:t>“I just need to get some information to help us do our job better”</a:t>
            </a:r>
          </a:p>
          <a:p>
            <a:pPr lvl="1" eaLnBrk="1" hangingPunct="1"/>
            <a:r>
              <a:rPr lang="en-US" altLang="en-US" smtClean="0">
                <a:latin typeface="Arial" charset="0"/>
              </a:rPr>
              <a:t>Ask for necessary information</a:t>
            </a:r>
          </a:p>
          <a:p>
            <a:pPr lvl="2" eaLnBrk="1" hangingPunct="1"/>
            <a:r>
              <a:rPr lang="en-US" altLang="en-US" smtClean="0">
                <a:latin typeface="Arial" charset="0"/>
              </a:rPr>
              <a:t> Don’t collect: SSNs or Driver’s License #s</a:t>
            </a:r>
          </a:p>
        </p:txBody>
      </p:sp>
      <p:sp>
        <p:nvSpPr>
          <p:cNvPr id="18436" name="Title 2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rgbClr val="7030A0"/>
                </a:solidFill>
                <a:latin typeface="Arial" charset="0"/>
              </a:rPr>
              <a:t>Putting People First</a:t>
            </a:r>
            <a:endParaRPr lang="en-US" altLang="en-US" sz="3200" dirty="0" smtClean="0">
              <a:latin typeface="Arial" charset="0"/>
            </a:endParaRPr>
          </a:p>
        </p:txBody>
      </p:sp>
      <p:sp>
        <p:nvSpPr>
          <p:cNvPr id="1843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DC07C27-230F-4489-911A-F52BF29130AF}" type="slidenum">
              <a:rPr lang="en-US" altLang="en-US" sz="1800" smtClean="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800" smtClean="0"/>
          </a:p>
        </p:txBody>
      </p:sp>
    </p:spTree>
    <p:extLst>
      <p:ext uri="{BB962C8B-B14F-4D97-AF65-F5344CB8AC3E}">
        <p14:creationId xmlns:p14="http://schemas.microsoft.com/office/powerpoint/2010/main" val="8124650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495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</a:rPr>
              <a:t>Required Information</a:t>
            </a:r>
          </a:p>
          <a:p>
            <a:pPr lvl="1" eaLnBrk="1" hangingPunct="1"/>
            <a:r>
              <a:rPr lang="en-US" altLang="en-US" sz="2400" dirty="0" smtClean="0">
                <a:latin typeface="Arial" charset="0"/>
              </a:rPr>
              <a:t>Count of number of people in household (children, adults, and seniors)</a:t>
            </a:r>
          </a:p>
          <a:p>
            <a:pPr lvl="1" eaLnBrk="1" hangingPunct="1"/>
            <a:r>
              <a:rPr lang="en-US" altLang="en-US" sz="2400" dirty="0" smtClean="0">
                <a:latin typeface="Arial" charset="0"/>
              </a:rPr>
              <a:t>Do they fall under the income guidelines?</a:t>
            </a:r>
          </a:p>
          <a:p>
            <a:pPr lvl="2" eaLnBrk="1" hangingPunct="1"/>
            <a:r>
              <a:rPr lang="en-US" altLang="en-US" sz="2000" dirty="0" smtClean="0">
                <a:latin typeface="Arial" charset="0"/>
              </a:rPr>
              <a:t>Self declaration is fine</a:t>
            </a:r>
            <a:endParaRPr lang="en-US" altLang="en-US" sz="1100" dirty="0" smtClean="0">
              <a:latin typeface="Arial" charset="0"/>
            </a:endParaRPr>
          </a:p>
          <a:p>
            <a:pPr eaLnBrk="1" hangingPunct="1"/>
            <a:r>
              <a:rPr lang="en-US" altLang="en-US" dirty="0" smtClean="0">
                <a:latin typeface="Arial" charset="0"/>
              </a:rPr>
              <a:t>Other questions to ask:</a:t>
            </a:r>
          </a:p>
          <a:p>
            <a:pPr lvl="1" eaLnBrk="1" hangingPunct="1"/>
            <a:r>
              <a:rPr lang="en-US" altLang="en-US" sz="2400" dirty="0" smtClean="0">
                <a:latin typeface="Arial" charset="0"/>
              </a:rPr>
              <a:t>Have you heard of </a:t>
            </a:r>
            <a:r>
              <a:rPr lang="en-US" altLang="en-US" sz="2400" dirty="0" err="1" smtClean="0">
                <a:latin typeface="Arial" charset="0"/>
              </a:rPr>
              <a:t>CalFresh</a:t>
            </a:r>
            <a:r>
              <a:rPr lang="en-US" altLang="en-US" sz="2400" dirty="0">
                <a:latin typeface="Arial" charset="0"/>
              </a:rPr>
              <a:t> </a:t>
            </a:r>
            <a:r>
              <a:rPr lang="en-US" altLang="en-US" sz="2400" dirty="0" smtClean="0">
                <a:latin typeface="Arial" charset="0"/>
              </a:rPr>
              <a:t>and do you know if you are qualified? </a:t>
            </a:r>
          </a:p>
          <a:p>
            <a:pPr lvl="1" eaLnBrk="1" hangingPunct="1"/>
            <a:r>
              <a:rPr lang="en-US" altLang="en-US" sz="2400" dirty="0" smtClean="0">
                <a:latin typeface="Arial" charset="0"/>
              </a:rPr>
              <a:t>Do you have children under the age of 5?</a:t>
            </a:r>
          </a:p>
          <a:p>
            <a:pPr lvl="2" eaLnBrk="1" hangingPunct="1"/>
            <a:r>
              <a:rPr lang="en-US" altLang="en-US" sz="2000" dirty="0" smtClean="0">
                <a:latin typeface="Arial" charset="0"/>
              </a:rPr>
              <a:t>Are you receiving WIC benefits?</a:t>
            </a:r>
          </a:p>
        </p:txBody>
      </p:sp>
      <p:sp>
        <p:nvSpPr>
          <p:cNvPr id="19459" name="Title 2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rgbClr val="7030A0"/>
                </a:solidFill>
                <a:latin typeface="Arial" charset="0"/>
              </a:rPr>
              <a:t>Putting People First</a:t>
            </a:r>
            <a:endParaRPr lang="en-US" altLang="en-US" sz="3200" dirty="0" smtClean="0">
              <a:latin typeface="Arial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-96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D2B2835-ABA1-4BB4-A9D3-1D380E7A0F9C}" type="slidenum">
              <a:rPr lang="en-US" altLang="en-US" sz="1800" smtClean="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800" smtClean="0"/>
          </a:p>
        </p:txBody>
      </p:sp>
    </p:spTree>
    <p:extLst>
      <p:ext uri="{BB962C8B-B14F-4D97-AF65-F5344CB8AC3E}">
        <p14:creationId xmlns:p14="http://schemas.microsoft.com/office/powerpoint/2010/main" val="2500455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00600"/>
          </a:xfrm>
        </p:spPr>
        <p:txBody>
          <a:bodyPr/>
          <a:lstStyle/>
          <a:p>
            <a:r>
              <a:rPr lang="en-US" dirty="0" smtClean="0"/>
              <a:t>Friendly, fun environments are </a:t>
            </a:r>
            <a:r>
              <a:rPr lang="en-US" dirty="0" smtClean="0"/>
              <a:t>contagious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ry </a:t>
            </a:r>
            <a:r>
              <a:rPr lang="en-US" dirty="0" smtClean="0"/>
              <a:t>something new, mix it </a:t>
            </a:r>
            <a:r>
              <a:rPr lang="en-US" dirty="0" smtClean="0"/>
              <a:t>up</a:t>
            </a:r>
          </a:p>
          <a:p>
            <a:endParaRPr lang="en-US" sz="1000" dirty="0" smtClean="0"/>
          </a:p>
          <a:p>
            <a:r>
              <a:rPr lang="en-US" dirty="0" smtClean="0"/>
              <a:t>Find time to take care of yourself and your volunteers along the way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 smtClean="0"/>
              <a:t>Think outside the box—sometimes the craziest idea has the best </a:t>
            </a:r>
            <a:r>
              <a:rPr lang="en-US" dirty="0" smtClean="0"/>
              <a:t>results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 smtClean="0"/>
              <a:t>Join </a:t>
            </a:r>
            <a:r>
              <a:rPr lang="en-US" smtClean="0"/>
              <a:t>our </a:t>
            </a:r>
            <a:r>
              <a:rPr lang="en-US" smtClean="0">
                <a:solidFill>
                  <a:srgbClr val="0070C0"/>
                </a:solidFill>
              </a:rPr>
              <a:t>Facebook </a:t>
            </a:r>
            <a:r>
              <a:rPr lang="en-US" dirty="0" smtClean="0">
                <a:solidFill>
                  <a:srgbClr val="0070C0"/>
                </a:solidFill>
              </a:rPr>
              <a:t>Group</a:t>
            </a:r>
            <a:r>
              <a:rPr lang="en-US" dirty="0" smtClean="0"/>
              <a:t>: SHFB Partner Agency Network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Thoughts for Food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5BEC38-2F47-46DF-9A75-19C3930D26A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5876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343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What’s your next Opportunity for Growth?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5BEC38-2F47-46DF-9A75-19C3930D26A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00" y="1295400"/>
            <a:ext cx="519430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875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343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800" b="1" spc="300" dirty="0" smtClean="0">
                <a:solidFill>
                  <a:srgbClr val="7030A0"/>
                </a:solidFill>
              </a:rPr>
              <a:t>Thank you.</a:t>
            </a:r>
            <a:endParaRPr lang="en-US" sz="4800" b="1" spc="300" dirty="0">
              <a:solidFill>
                <a:srgbClr val="7030A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5BEC38-2F47-46DF-9A75-19C3930D26A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5962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72000"/>
          </a:xfrm>
        </p:spPr>
        <p:txBody>
          <a:bodyPr/>
          <a:lstStyle/>
          <a:p>
            <a:r>
              <a:rPr lang="en-US" dirty="0" smtClean="0"/>
              <a:t>Fundraising</a:t>
            </a:r>
          </a:p>
          <a:p>
            <a:r>
              <a:rPr lang="en-US" dirty="0" smtClean="0"/>
              <a:t>Volunteers / Staff</a:t>
            </a:r>
          </a:p>
          <a:p>
            <a:r>
              <a:rPr lang="en-US" dirty="0" smtClean="0"/>
              <a:t>Record Management (inventory, reports)</a:t>
            </a:r>
          </a:p>
          <a:p>
            <a:r>
              <a:rPr lang="en-US" dirty="0" smtClean="0"/>
              <a:t>Distribution hours</a:t>
            </a:r>
          </a:p>
          <a:p>
            <a:r>
              <a:rPr lang="en-US" dirty="0" smtClean="0"/>
              <a:t>Transportation</a:t>
            </a:r>
          </a:p>
          <a:p>
            <a:r>
              <a:rPr lang="en-US" dirty="0" smtClean="0"/>
              <a:t>Storage—Dry and Cold 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What is Capacity Building?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5BEC38-2F47-46DF-9A75-19C3930D26A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2361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/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dirty="0" smtClean="0"/>
              <a:t>Capacity Building is </a:t>
            </a:r>
            <a:r>
              <a:rPr lang="en-US" dirty="0"/>
              <a:t>improving and/or expanding on the food services you provide as a nonprofit organization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5BEC38-2F47-46DF-9A75-19C3930D26A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53400" cy="914400"/>
          </a:xfrm>
        </p:spPr>
        <p:txBody>
          <a:bodyPr/>
          <a:lstStyle/>
          <a:p>
            <a:r>
              <a:rPr lang="en-US" sz="3200" dirty="0">
                <a:solidFill>
                  <a:srgbClr val="7030A0"/>
                </a:solidFill>
              </a:rPr>
              <a:t>Opportunity for </a:t>
            </a:r>
            <a:r>
              <a:rPr lang="en-US" sz="3200" dirty="0" smtClean="0">
                <a:solidFill>
                  <a:srgbClr val="7030A0"/>
                </a:solidFill>
              </a:rPr>
              <a:t>Growth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3124200"/>
            <a:ext cx="4752975" cy="336446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351890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New Vision and Mission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Vision:</a:t>
            </a:r>
          </a:p>
          <a:p>
            <a:r>
              <a:rPr lang="en-US" dirty="0" smtClean="0"/>
              <a:t>A </a:t>
            </a:r>
            <a:r>
              <a:rPr lang="en-US" dirty="0"/>
              <a:t>Hunger-Free </a:t>
            </a:r>
            <a:r>
              <a:rPr lang="en-US" dirty="0" smtClean="0"/>
              <a:t>Community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Mission:</a:t>
            </a:r>
          </a:p>
          <a:p>
            <a:r>
              <a:rPr lang="en-US" dirty="0" smtClean="0"/>
              <a:t>Lead </a:t>
            </a:r>
            <a:r>
              <a:rPr lang="en-US" dirty="0"/>
              <a:t>our community to ensure that anyone who needs a </a:t>
            </a:r>
            <a:r>
              <a:rPr lang="en-US" b="1" dirty="0">
                <a:solidFill>
                  <a:srgbClr val="00B050"/>
                </a:solidFill>
              </a:rPr>
              <a:t>healthy</a:t>
            </a:r>
            <a:r>
              <a:rPr lang="en-US" dirty="0"/>
              <a:t> meal can get one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4638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Grow number of people served by 100,000</a:t>
            </a:r>
          </a:p>
          <a:p>
            <a:pPr marL="0" indent="0">
              <a:buNone/>
            </a:pPr>
            <a:endParaRPr lang="en-US" sz="28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From 250,000 to 350,000 Ave / Month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smtClean="0"/>
              <a:t>Start with 14,000 in FY2017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5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Incorporate </a:t>
            </a:r>
            <a:r>
              <a:rPr lang="en-US" sz="3200" dirty="0" smtClean="0"/>
              <a:t>Healthy Food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800" dirty="0" smtClean="0"/>
              <a:t>  </a:t>
            </a:r>
            <a:endParaRPr lang="en-US" sz="800" dirty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Make Food </a:t>
            </a:r>
            <a:r>
              <a:rPr lang="en-US" sz="3200" dirty="0" smtClean="0"/>
              <a:t>Accessible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Strategic Plan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5BEC38-2F47-46DF-9A75-19C3930D26A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194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6451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343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are in the business of handing out food</a:t>
            </a:r>
          </a:p>
          <a:p>
            <a:pPr lvl="1"/>
            <a:r>
              <a:rPr lang="en-US" dirty="0" smtClean="0"/>
              <a:t>We need your help to get the food to the individuals that need it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does this mean for you?</a:t>
            </a:r>
          </a:p>
          <a:p>
            <a:pPr lvl="1"/>
            <a:r>
              <a:rPr lang="en-US" dirty="0" smtClean="0"/>
              <a:t>Evaluate your current program and see where you can do more</a:t>
            </a:r>
          </a:p>
          <a:p>
            <a:pPr lvl="1"/>
            <a:r>
              <a:rPr lang="en-US" dirty="0" smtClean="0"/>
              <a:t>Budget for an expansion to your program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Strategic Plan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5BEC38-2F47-46DF-9A75-19C3930D26A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0168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166334"/>
            <a:ext cx="5334000" cy="353926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038600"/>
          </a:xfrm>
        </p:spPr>
        <p:txBody>
          <a:bodyPr/>
          <a:lstStyle/>
          <a:p>
            <a:r>
              <a:rPr lang="en-US" dirty="0" smtClean="0"/>
              <a:t>Produce</a:t>
            </a:r>
          </a:p>
          <a:p>
            <a:pPr lvl="1"/>
            <a:r>
              <a:rPr lang="en-US" dirty="0" smtClean="0"/>
              <a:t>50+% of food distributed is fresh produce</a:t>
            </a:r>
          </a:p>
          <a:p>
            <a:pPr lvl="1"/>
            <a:r>
              <a:rPr lang="en-US" dirty="0" smtClean="0"/>
              <a:t>Grocery Rescue is growing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/>
              <a:t>Purchased and Donated</a:t>
            </a:r>
          </a:p>
          <a:p>
            <a:r>
              <a:rPr lang="en-US" dirty="0" smtClean="0"/>
              <a:t>Dairy</a:t>
            </a:r>
          </a:p>
          <a:p>
            <a:r>
              <a:rPr lang="en-US" dirty="0" smtClean="0"/>
              <a:t>Frozen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Food Mix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5BEC38-2F47-46DF-9A75-19C3930D26A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0154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Does your agency have sufficient storage?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3000" dirty="0" smtClean="0"/>
              <a:t>Dedicated space for the pantry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3000" dirty="0" smtClean="0"/>
              <a:t>Cold storage for only the pantry</a:t>
            </a:r>
          </a:p>
          <a:p>
            <a:pPr lvl="1"/>
            <a:r>
              <a:rPr lang="en-US" dirty="0" smtClean="0"/>
              <a:t>Larger than household sized</a:t>
            </a:r>
          </a:p>
          <a:p>
            <a:pPr lvl="1"/>
            <a:r>
              <a:rPr lang="en-US" dirty="0" smtClean="0"/>
              <a:t>Commercial grade</a:t>
            </a:r>
          </a:p>
          <a:p>
            <a:pPr lvl="1"/>
            <a:r>
              <a:rPr lang="en-US" dirty="0" smtClean="0"/>
              <a:t>Newer than 2005</a:t>
            </a:r>
          </a:p>
          <a:p>
            <a:endParaRPr lang="en-US" b="1" dirty="0" smtClean="0"/>
          </a:p>
          <a:p>
            <a:pPr marL="457200" lvl="1" indent="0">
              <a:buNone/>
            </a:pP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Storage and Transportation Capacity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5BEC38-2F47-46DF-9A75-19C3930D26A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4453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gency Conference 2012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Agency Conference 2012 Template</Template>
  <TotalTime>7154</TotalTime>
  <Words>884</Words>
  <Application>Microsoft Office PowerPoint</Application>
  <PresentationFormat>On-screen Show (4:3)</PresentationFormat>
  <Paragraphs>208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Agency Conference 2012 Template</vt:lpstr>
      <vt:lpstr>Building Capacity: Redefining Food Banking &amp; Those You Serve </vt:lpstr>
      <vt:lpstr>Who’s in the Room?</vt:lpstr>
      <vt:lpstr>What is Capacity Building?</vt:lpstr>
      <vt:lpstr>Opportunity for Growth</vt:lpstr>
      <vt:lpstr>New Vision and Mission</vt:lpstr>
      <vt:lpstr>Strategic Plan</vt:lpstr>
      <vt:lpstr>Strategic Plan</vt:lpstr>
      <vt:lpstr>Food Mix</vt:lpstr>
      <vt:lpstr>Storage and Transportation Capacity</vt:lpstr>
      <vt:lpstr>Storage and Transportation Capacity</vt:lpstr>
      <vt:lpstr>Distribution Capacity</vt:lpstr>
      <vt:lpstr>Distribution Capacity</vt:lpstr>
      <vt:lpstr>To Choose or Not to Choose?</vt:lpstr>
      <vt:lpstr>Types of Choice</vt:lpstr>
      <vt:lpstr>Types of Choice</vt:lpstr>
      <vt:lpstr>The Power of Choice</vt:lpstr>
      <vt:lpstr>The Power of Choice</vt:lpstr>
      <vt:lpstr>The Power of Choice</vt:lpstr>
      <vt:lpstr>Food Nudges</vt:lpstr>
      <vt:lpstr>Food Nudges</vt:lpstr>
      <vt:lpstr>Putting People First</vt:lpstr>
      <vt:lpstr>Putting People First</vt:lpstr>
      <vt:lpstr>Putting People First</vt:lpstr>
      <vt:lpstr>Thoughts for Food</vt:lpstr>
      <vt:lpstr>What’s your next Opportunity for Growth?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Doanan Phan</dc:creator>
  <cp:lastModifiedBy>Alisha Keezer-Lewis</cp:lastModifiedBy>
  <cp:revision>686</cp:revision>
  <dcterms:created xsi:type="dcterms:W3CDTF">2012-02-23T00:18:26Z</dcterms:created>
  <dcterms:modified xsi:type="dcterms:W3CDTF">2016-05-12T18:54:43Z</dcterms:modified>
</cp:coreProperties>
</file>