
<file path=[Content_Types].xml><?xml version="1.0" encoding="utf-8"?>
<Types xmlns="http://schemas.openxmlformats.org/package/2006/content-types">
  <Default Extension="png" ContentType="image/png"/>
  <Default Extension="jpeg" ContentType="image/jpeg"/>
  <Default Extension="jpe"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640" r:id="rId1"/>
  </p:sldMasterIdLst>
  <p:notesMasterIdLst>
    <p:notesMasterId r:id="rId35"/>
  </p:notesMasterIdLst>
  <p:sldIdLst>
    <p:sldId id="256" r:id="rId2"/>
    <p:sldId id="317" r:id="rId3"/>
    <p:sldId id="334" r:id="rId4"/>
    <p:sldId id="293" r:id="rId5"/>
    <p:sldId id="308" r:id="rId6"/>
    <p:sldId id="339" r:id="rId7"/>
    <p:sldId id="303" r:id="rId8"/>
    <p:sldId id="310" r:id="rId9"/>
    <p:sldId id="321" r:id="rId10"/>
    <p:sldId id="341" r:id="rId11"/>
    <p:sldId id="325" r:id="rId12"/>
    <p:sldId id="332" r:id="rId13"/>
    <p:sldId id="340" r:id="rId14"/>
    <p:sldId id="320" r:id="rId15"/>
    <p:sldId id="313" r:id="rId16"/>
    <p:sldId id="319" r:id="rId17"/>
    <p:sldId id="305" r:id="rId18"/>
    <p:sldId id="338" r:id="rId19"/>
    <p:sldId id="267" r:id="rId20"/>
    <p:sldId id="271" r:id="rId21"/>
    <p:sldId id="263" r:id="rId22"/>
    <p:sldId id="292" r:id="rId23"/>
    <p:sldId id="270" r:id="rId24"/>
    <p:sldId id="326" r:id="rId25"/>
    <p:sldId id="265" r:id="rId26"/>
    <p:sldId id="272" r:id="rId27"/>
    <p:sldId id="327" r:id="rId28"/>
    <p:sldId id="328" r:id="rId29"/>
    <p:sldId id="337" r:id="rId30"/>
    <p:sldId id="331" r:id="rId31"/>
    <p:sldId id="307" r:id="rId32"/>
    <p:sldId id="259" r:id="rId33"/>
    <p:sldId id="333" r:id="rId3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yn Alexander" initials="CA"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27" autoAdjust="0"/>
    <p:restoredTop sz="79038" autoAdjust="0"/>
  </p:normalViewPr>
  <p:slideViewPr>
    <p:cSldViewPr snapToGrid="0">
      <p:cViewPr>
        <p:scale>
          <a:sx n="111" d="100"/>
          <a:sy n="111" d="100"/>
        </p:scale>
        <p:origin x="-306"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0"/>
    </p:cViewPr>
  </p:sorterViewPr>
  <p:notesViewPr>
    <p:cSldViewPr snapToGrid="0" showGuides="1">
      <p:cViewPr varScale="1">
        <p:scale>
          <a:sx n="68" d="100"/>
          <a:sy n="68" d="100"/>
        </p:scale>
        <p:origin x="3024" y="6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FF183D1-9634-48BF-BC7A-4B3A5CBE5AF7}" type="datetimeFigureOut">
              <a:rPr lang="en-US" smtClean="0"/>
              <a:t>5/11/2016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37EA95F-E37E-4555-9F6E-AE2915CA8FBA}" type="slidenum">
              <a:rPr lang="en-US" smtClean="0"/>
              <a:t>‹#›</a:t>
            </a:fld>
            <a:endParaRPr lang="en-US" dirty="0"/>
          </a:p>
        </p:txBody>
      </p:sp>
    </p:spTree>
    <p:extLst>
      <p:ext uri="{BB962C8B-B14F-4D97-AF65-F5344CB8AC3E}">
        <p14:creationId xmlns:p14="http://schemas.microsoft.com/office/powerpoint/2010/main" val="2369509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000" dirty="0">
                <a:latin typeface="Arial" panose="020B0604020202020204" pitchFamily="34" charset="0"/>
                <a:cs typeface="Arial" panose="020B0604020202020204" pitchFamily="34" charset="0"/>
              </a:rPr>
              <a:t>Welcome.  Thank you for choosing to spend the next hour in this workshop.  Unconscious bias is a very difficult and important topic in our work and in our world and I request that we all agree to some ground rule for participating in this workshop.  This is going to be a “work”shop, not a “play” shop or a “rest” shop, and I am going to offer for all of you to participate in some activities and do some real personal work.  This might be easy for some of us and not easy for others.  I know that this will be a great workshop for everyone if we get your full active participation.  I ask that we are all respectful and take anything and everything shared by anyone as private and confidential and anything anyone might share or might come up doesn’t leave this room.  This needs to be a safe space for sharing and growing.  Can I see everyone’s hand if you can agree to make this next hour a safe, confidential place.</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37EA95F-E37E-4555-9F6E-AE2915CA8FBA}" type="slidenum">
              <a:rPr lang="en-US" smtClean="0"/>
              <a:t>1</a:t>
            </a:fld>
            <a:endParaRPr lang="en-US" dirty="0"/>
          </a:p>
        </p:txBody>
      </p:sp>
    </p:spTree>
    <p:extLst>
      <p:ext uri="{BB962C8B-B14F-4D97-AF65-F5344CB8AC3E}">
        <p14:creationId xmlns:p14="http://schemas.microsoft.com/office/powerpoint/2010/main" val="1936520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7EA95F-E37E-4555-9F6E-AE2915CA8FBA}" type="slidenum">
              <a:rPr lang="en-US" smtClean="0"/>
              <a:t>3</a:t>
            </a:fld>
            <a:endParaRPr lang="en-US" dirty="0"/>
          </a:p>
        </p:txBody>
      </p:sp>
    </p:spTree>
    <p:extLst>
      <p:ext uri="{BB962C8B-B14F-4D97-AF65-F5344CB8AC3E}">
        <p14:creationId xmlns:p14="http://schemas.microsoft.com/office/powerpoint/2010/main" val="17270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7EA95F-E37E-4555-9F6E-AE2915CA8FBA}" type="slidenum">
              <a:rPr lang="en-US" smtClean="0"/>
              <a:t>4</a:t>
            </a:fld>
            <a:endParaRPr lang="en-US" dirty="0"/>
          </a:p>
        </p:txBody>
      </p:sp>
    </p:spTree>
    <p:extLst>
      <p:ext uri="{BB962C8B-B14F-4D97-AF65-F5344CB8AC3E}">
        <p14:creationId xmlns:p14="http://schemas.microsoft.com/office/powerpoint/2010/main" val="4069143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000" dirty="0"/>
              <a:t>Traverse City. Economically diverse, racially homogeneous.  </a:t>
            </a:r>
            <a:r>
              <a:rPr lang="en-US" sz="1000" dirty="0" smtClean="0"/>
              <a:t>Stories </a:t>
            </a:r>
            <a:r>
              <a:rPr lang="en-US" sz="1000" dirty="0"/>
              <a:t>about African American adopted kids, Progressive middle class family.  Parents supported me </a:t>
            </a:r>
            <a:r>
              <a:rPr lang="en-US" sz="1000" dirty="0" smtClean="0"/>
              <a:t>hanging </a:t>
            </a:r>
            <a:r>
              <a:rPr lang="en-US" sz="1000" dirty="0"/>
              <a:t>out with the </a:t>
            </a:r>
            <a:r>
              <a:rPr lang="en-US" sz="1000" dirty="0" smtClean="0"/>
              <a:t>Mormon </a:t>
            </a:r>
            <a:r>
              <a:rPr lang="en-US" sz="1000" dirty="0"/>
              <a:t>kids across the street and going to their church.  They talked the talk, but only so much exposure you can give your kids in an all white community</a:t>
            </a:r>
          </a:p>
        </p:txBody>
      </p:sp>
      <p:sp>
        <p:nvSpPr>
          <p:cNvPr id="4" name="Slide Number Placeholder 3"/>
          <p:cNvSpPr>
            <a:spLocks noGrp="1"/>
          </p:cNvSpPr>
          <p:nvPr>
            <p:ph type="sldNum" sz="quarter" idx="10"/>
          </p:nvPr>
        </p:nvSpPr>
        <p:spPr/>
        <p:txBody>
          <a:bodyPr/>
          <a:lstStyle/>
          <a:p>
            <a:fld id="{D37EA95F-E37E-4555-9F6E-AE2915CA8FBA}" type="slidenum">
              <a:rPr lang="en-US" smtClean="0"/>
              <a:t>5</a:t>
            </a:fld>
            <a:endParaRPr lang="en-US" dirty="0"/>
          </a:p>
        </p:txBody>
      </p:sp>
    </p:spTree>
    <p:extLst>
      <p:ext uri="{BB962C8B-B14F-4D97-AF65-F5344CB8AC3E}">
        <p14:creationId xmlns:p14="http://schemas.microsoft.com/office/powerpoint/2010/main" val="1337873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7EA95F-E37E-4555-9F6E-AE2915CA8FBA}" type="slidenum">
              <a:rPr lang="en-US" smtClean="0"/>
              <a:t>7</a:t>
            </a:fld>
            <a:endParaRPr lang="en-US" dirty="0"/>
          </a:p>
        </p:txBody>
      </p:sp>
    </p:spTree>
    <p:extLst>
      <p:ext uri="{BB962C8B-B14F-4D97-AF65-F5344CB8AC3E}">
        <p14:creationId xmlns:p14="http://schemas.microsoft.com/office/powerpoint/2010/main" val="1697689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7EA95F-E37E-4555-9F6E-AE2915CA8FBA}" type="slidenum">
              <a:rPr lang="en-US" smtClean="0"/>
              <a:t>16</a:t>
            </a:fld>
            <a:endParaRPr lang="en-US" dirty="0"/>
          </a:p>
        </p:txBody>
      </p:sp>
    </p:spTree>
    <p:extLst>
      <p:ext uri="{BB962C8B-B14F-4D97-AF65-F5344CB8AC3E}">
        <p14:creationId xmlns:p14="http://schemas.microsoft.com/office/powerpoint/2010/main" val="3974166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Use</a:t>
            </a:r>
            <a:r>
              <a:rPr lang="en-US" baseline="0" dirty="0" smtClean="0"/>
              <a:t> the word Seem.</a:t>
            </a:r>
            <a:endParaRPr lang="en-US" dirty="0"/>
          </a:p>
        </p:txBody>
      </p:sp>
      <p:sp>
        <p:nvSpPr>
          <p:cNvPr id="4" name="Slide Number Placeholder 3"/>
          <p:cNvSpPr>
            <a:spLocks noGrp="1"/>
          </p:cNvSpPr>
          <p:nvPr>
            <p:ph type="sldNum" sz="quarter" idx="10"/>
          </p:nvPr>
        </p:nvSpPr>
        <p:spPr/>
        <p:txBody>
          <a:bodyPr/>
          <a:lstStyle/>
          <a:p>
            <a:fld id="{D37EA95F-E37E-4555-9F6E-AE2915CA8FBA}" type="slidenum">
              <a:rPr lang="en-US" smtClean="0"/>
              <a:t>19</a:t>
            </a:fld>
            <a:endParaRPr lang="en-US" dirty="0"/>
          </a:p>
        </p:txBody>
      </p:sp>
    </p:spTree>
    <p:extLst>
      <p:ext uri="{BB962C8B-B14F-4D97-AF65-F5344CB8AC3E}">
        <p14:creationId xmlns:p14="http://schemas.microsoft.com/office/powerpoint/2010/main" val="2377098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CD19FB2-3AAB-4D03-B13A-2960828C78E3}" type="datetimeFigureOut">
              <a:rPr lang="en-US" smtClean="0"/>
              <a:t>5/11/2016</a:t>
            </a:fld>
            <a:endParaRPr lang="en-US" dirty="0"/>
          </a:p>
        </p:txBody>
      </p:sp>
      <p:sp>
        <p:nvSpPr>
          <p:cNvPr id="5" name="Footer Placeholder 4"/>
          <p:cNvSpPr>
            <a:spLocks noGrp="1"/>
          </p:cNvSpPr>
          <p:nvPr>
            <p:ph type="ftr" sz="quarter" idx="11"/>
          </p:nvPr>
        </p:nvSpPr>
        <p:spPr/>
        <p:txBody>
          <a:bodyPr/>
          <a:lstStyle/>
          <a:p>
            <a:r>
              <a:rPr lang="en-US" dirty="0"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7" name="Slide Number Placeholder 5"/>
          <p:cNvSpPr txBox="1">
            <a:spLocks/>
          </p:cNvSpPr>
          <p:nvPr userDrawn="1"/>
        </p:nvSpPr>
        <p:spPr>
          <a:xfrm>
            <a:off x="9347200" y="6477000"/>
            <a:ext cx="2844800" cy="476250"/>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5BEC38-2F47-46DF-9A75-19C3930D26A2}" type="slidenum">
              <a:rPr lang="en-US" sz="900" smtClean="0"/>
              <a:pPr/>
              <a:t>‹#›</a:t>
            </a:fld>
            <a:endParaRPr lang="en-US" sz="900" dirty="0"/>
          </a:p>
        </p:txBody>
      </p:sp>
      <p:pic>
        <p:nvPicPr>
          <p:cNvPr id="12" name="Picture 3" descr="Q:\Marketing-Internal Use\Graphic Elements Library\Images\SHFB Brand Mark 2.1.12\SHFB-logo-square-jpeg.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56056" y="5378450"/>
            <a:ext cx="1416844" cy="1416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729723"/>
      </p:ext>
    </p:extLst>
  </p:cSld>
  <p:clrMapOvr>
    <a:masterClrMapping/>
  </p:clrMapOvr>
  <p:extLst>
    <p:ext uri="{DCECCB84-F9BA-43D5-87BE-67443E8EF086}">
      <p15:sldGuideLst xmlns:p15="http://schemas.microsoft.com/office/powerpoint/2012/main" xmlns=""/>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smtClean="0"/>
              <a:t>5/11/2016</a:t>
            </a:fld>
            <a:endParaRPr lang="en-US" dirty="0"/>
          </a:p>
        </p:txBody>
      </p:sp>
      <p:sp>
        <p:nvSpPr>
          <p:cNvPr id="5" name="Footer Placeholder 4"/>
          <p:cNvSpPr>
            <a:spLocks noGrp="1"/>
          </p:cNvSpPr>
          <p:nvPr>
            <p:ph type="ftr" sz="quarter" idx="11"/>
          </p:nvPr>
        </p:nvSpPr>
        <p:spPr/>
        <p:txBody>
          <a:bodyPr/>
          <a:lstStyle/>
          <a:p>
            <a:r>
              <a:rPr lang="en-US" dirty="0"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7" name="Slide Number Placeholder 5"/>
          <p:cNvSpPr txBox="1">
            <a:spLocks/>
          </p:cNvSpPr>
          <p:nvPr userDrawn="1"/>
        </p:nvSpPr>
        <p:spPr>
          <a:xfrm>
            <a:off x="9347200" y="6477000"/>
            <a:ext cx="2844800" cy="476250"/>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5BEC38-2F47-46DF-9A75-19C3930D26A2}" type="slidenum">
              <a:rPr lang="en-US" sz="900" smtClean="0"/>
              <a:pPr/>
              <a:t>‹#›</a:t>
            </a:fld>
            <a:endParaRPr lang="en-US" sz="900" dirty="0"/>
          </a:p>
        </p:txBody>
      </p:sp>
      <p:pic>
        <p:nvPicPr>
          <p:cNvPr id="8" name="Picture 3" descr="Q:\Marketing-Internal Use\Graphic Elements Library\Images\SHFB Brand Mark 2.1.12\SHFB-logo-square-jpeg.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00" y="5788953"/>
            <a:ext cx="1457925" cy="10934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Q:\In Production\Programs and Services\Harvest of Knowledge Partner Conference\HOK Conf_2016\Logo\HOK 2016 logo_RGB-01.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1458" t="5751" r="12500" b="14783"/>
          <a:stretch/>
        </p:blipFill>
        <p:spPr bwMode="auto">
          <a:xfrm>
            <a:off x="179898" y="5867401"/>
            <a:ext cx="2766503" cy="9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564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smtClean="0"/>
              <a:t>5/11/2016</a:t>
            </a:fld>
            <a:endParaRPr lang="en-US" dirty="0"/>
          </a:p>
        </p:txBody>
      </p:sp>
      <p:sp>
        <p:nvSpPr>
          <p:cNvPr id="5" name="Footer Placeholder 4"/>
          <p:cNvSpPr>
            <a:spLocks noGrp="1"/>
          </p:cNvSpPr>
          <p:nvPr>
            <p:ph type="ftr" sz="quarter" idx="11"/>
          </p:nvPr>
        </p:nvSpPr>
        <p:spPr/>
        <p:txBody>
          <a:bodyPr/>
          <a:lstStyle/>
          <a:p>
            <a:r>
              <a:rPr lang="en-US" dirty="0"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7" name="Slide Number Placeholder 5"/>
          <p:cNvSpPr txBox="1">
            <a:spLocks/>
          </p:cNvSpPr>
          <p:nvPr userDrawn="1"/>
        </p:nvSpPr>
        <p:spPr>
          <a:xfrm>
            <a:off x="9347200" y="6477000"/>
            <a:ext cx="2844800" cy="476250"/>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5BEC38-2F47-46DF-9A75-19C3930D26A2}" type="slidenum">
              <a:rPr lang="en-US" sz="900" smtClean="0"/>
              <a:pPr/>
              <a:t>‹#›</a:t>
            </a:fld>
            <a:endParaRPr lang="en-US" sz="900" dirty="0"/>
          </a:p>
        </p:txBody>
      </p:sp>
      <p:pic>
        <p:nvPicPr>
          <p:cNvPr id="8" name="Picture 3" descr="Q:\Marketing-Internal Use\Graphic Elements Library\Images\SHFB Brand Mark 2.1.12\SHFB-logo-square-jpeg.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00" y="5788953"/>
            <a:ext cx="1457925" cy="10934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Q:\In Production\Programs and Services\Harvest of Knowledge Partner Conference\HOK Conf_2016\Logo\HOK 2016 logo_RGB-01.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1458" t="5751" r="12500" b="14783"/>
          <a:stretch/>
        </p:blipFill>
        <p:spPr bwMode="auto">
          <a:xfrm>
            <a:off x="179898" y="5867401"/>
            <a:ext cx="2766503" cy="9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22065"/>
      </p:ext>
    </p:extLst>
  </p:cSld>
  <p:clrMapOvr>
    <a:masterClrMapping/>
  </p:clrMapOvr>
  <p:extLst>
    <p:ext uri="{DCECCB84-F9BA-43D5-87BE-67443E8EF086}">
      <p15:sldGuideLst xmlns:p15="http://schemas.microsoft.com/office/powerpoint/2012/main" xmlns=""/>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smtClean="0"/>
              <a:t>5/11/2016</a:t>
            </a:fld>
            <a:endParaRPr lang="en-US" dirty="0"/>
          </a:p>
        </p:txBody>
      </p:sp>
      <p:sp>
        <p:nvSpPr>
          <p:cNvPr id="5" name="Footer Placeholder 4"/>
          <p:cNvSpPr>
            <a:spLocks noGrp="1"/>
          </p:cNvSpPr>
          <p:nvPr>
            <p:ph type="ftr" sz="quarter" idx="11"/>
          </p:nvPr>
        </p:nvSpPr>
        <p:spPr/>
        <p:txBody>
          <a:bodyPr/>
          <a:lstStyle/>
          <a:p>
            <a:r>
              <a:rPr lang="en-US" dirty="0"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7" name="Slide Number Placeholder 5"/>
          <p:cNvSpPr txBox="1">
            <a:spLocks/>
          </p:cNvSpPr>
          <p:nvPr userDrawn="1"/>
        </p:nvSpPr>
        <p:spPr>
          <a:xfrm>
            <a:off x="9347200" y="6477000"/>
            <a:ext cx="2844800" cy="476250"/>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5BEC38-2F47-46DF-9A75-19C3930D26A2}" type="slidenum">
              <a:rPr lang="en-US" sz="900" smtClean="0"/>
              <a:pPr/>
              <a:t>‹#›</a:t>
            </a:fld>
            <a:endParaRPr lang="en-US" sz="900" dirty="0"/>
          </a:p>
        </p:txBody>
      </p:sp>
      <p:pic>
        <p:nvPicPr>
          <p:cNvPr id="10" name="Picture 3" descr="Q:\In Production\Programs and Services\Harvest of Knowledge Partner Conference\HOK Conf_2016\Logo\HOK 2016 logo_RGB-01.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1458" t="5751" r="12500" b="14783"/>
          <a:stretch/>
        </p:blipFill>
        <p:spPr bwMode="auto">
          <a:xfrm>
            <a:off x="287142" y="5957491"/>
            <a:ext cx="1737116" cy="7977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Q:\Marketing-Internal Use\Graphic Elements Library\Images\SHFB Brand Mark 2.1.12\SHFB-logo-square-jpeg.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53080" y="5823743"/>
            <a:ext cx="976313" cy="97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077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F39F4F5-F4D2-4D2A-AB60-88D37ADCB869}" type="datetimeFigureOut">
              <a:rPr lang="en-US" smtClean="0"/>
              <a:t>5/11/2016</a:t>
            </a:fld>
            <a:endParaRPr lang="en-US" dirty="0"/>
          </a:p>
        </p:txBody>
      </p:sp>
      <p:sp>
        <p:nvSpPr>
          <p:cNvPr id="5" name="Footer Placeholder 4"/>
          <p:cNvSpPr>
            <a:spLocks noGrp="1"/>
          </p:cNvSpPr>
          <p:nvPr>
            <p:ph type="ftr" sz="quarter" idx="11"/>
          </p:nvPr>
        </p:nvSpPr>
        <p:spPr/>
        <p:txBody>
          <a:bodyPr/>
          <a:lstStyle/>
          <a:p>
            <a:r>
              <a:rPr lang="en-US" dirty="0"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45514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smtClean="0"/>
              <a:t>5/11/2016</a:t>
            </a:fld>
            <a:endParaRPr lang="en-US" dirty="0"/>
          </a:p>
        </p:txBody>
      </p:sp>
      <p:sp>
        <p:nvSpPr>
          <p:cNvPr id="6" name="Footer Placeholder 5"/>
          <p:cNvSpPr>
            <a:spLocks noGrp="1"/>
          </p:cNvSpPr>
          <p:nvPr>
            <p:ph type="ftr" sz="quarter" idx="11"/>
          </p:nvPr>
        </p:nvSpPr>
        <p:spPr/>
        <p:txBody>
          <a:bodyPr/>
          <a:lstStyle/>
          <a:p>
            <a:r>
              <a:rPr lang="en-US" dirty="0" smtClean="0"/>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8" name="Slide Number Placeholder 5"/>
          <p:cNvSpPr txBox="1">
            <a:spLocks/>
          </p:cNvSpPr>
          <p:nvPr userDrawn="1"/>
        </p:nvSpPr>
        <p:spPr>
          <a:xfrm>
            <a:off x="9347200" y="6477000"/>
            <a:ext cx="2844800" cy="476250"/>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5BEC38-2F47-46DF-9A75-19C3930D26A2}" type="slidenum">
              <a:rPr lang="en-US" sz="900" smtClean="0"/>
              <a:pPr/>
              <a:t>‹#›</a:t>
            </a:fld>
            <a:endParaRPr lang="en-US" sz="900" dirty="0"/>
          </a:p>
        </p:txBody>
      </p:sp>
      <p:pic>
        <p:nvPicPr>
          <p:cNvPr id="9" name="Picture 3" descr="Q:\Marketing-Internal Use\Graphic Elements Library\Images\SHFB Brand Mark 2.1.12\SHFB-logo-square-jpeg.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00" y="5788953"/>
            <a:ext cx="1457925" cy="10934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Q:\In Production\Programs and Services\Harvest of Knowledge Partner Conference\HOK Conf_2016\Logo\HOK 2016 logo_RGB-01.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1458" t="5751" r="12500" b="14783"/>
          <a:stretch/>
        </p:blipFill>
        <p:spPr bwMode="auto">
          <a:xfrm>
            <a:off x="179898" y="5867401"/>
            <a:ext cx="2766503" cy="9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049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smtClean="0"/>
              <a:t>5/11/2016</a:t>
            </a:fld>
            <a:endParaRPr lang="en-US" dirty="0"/>
          </a:p>
        </p:txBody>
      </p:sp>
      <p:sp>
        <p:nvSpPr>
          <p:cNvPr id="8" name="Footer Placeholder 7"/>
          <p:cNvSpPr>
            <a:spLocks noGrp="1"/>
          </p:cNvSpPr>
          <p:nvPr>
            <p:ph type="ftr" sz="quarter" idx="11"/>
          </p:nvPr>
        </p:nvSpPr>
        <p:spPr/>
        <p:txBody>
          <a:bodyPr/>
          <a:lstStyle/>
          <a:p>
            <a:r>
              <a:rPr lang="en-US" dirty="0" smtClean="0"/>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
        <p:nvSpPr>
          <p:cNvPr id="10" name="Slide Number Placeholder 5"/>
          <p:cNvSpPr txBox="1">
            <a:spLocks/>
          </p:cNvSpPr>
          <p:nvPr userDrawn="1"/>
        </p:nvSpPr>
        <p:spPr>
          <a:xfrm>
            <a:off x="9347200" y="6477000"/>
            <a:ext cx="2844800" cy="476250"/>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5BEC38-2F47-46DF-9A75-19C3930D26A2}" type="slidenum">
              <a:rPr lang="en-US" sz="900" smtClean="0"/>
              <a:pPr/>
              <a:t>‹#›</a:t>
            </a:fld>
            <a:endParaRPr lang="en-US" sz="900" dirty="0"/>
          </a:p>
        </p:txBody>
      </p:sp>
      <p:pic>
        <p:nvPicPr>
          <p:cNvPr id="11" name="Picture 3" descr="Q:\Marketing-Internal Use\Graphic Elements Library\Images\SHFB Brand Mark 2.1.12\SHFB-logo-square-jpeg.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00" y="5788953"/>
            <a:ext cx="1457925" cy="10934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Q:\In Production\Programs and Services\Harvest of Knowledge Partner Conference\HOK Conf_2016\Logo\HOK 2016 logo_RGB-01.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1458" t="5751" r="12500" b="14783"/>
          <a:stretch/>
        </p:blipFill>
        <p:spPr bwMode="auto">
          <a:xfrm>
            <a:off x="179898" y="5867401"/>
            <a:ext cx="2766503" cy="9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204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smtClean="0"/>
              <a:t>5/11/2016</a:t>
            </a:fld>
            <a:endParaRPr lang="en-US" dirty="0"/>
          </a:p>
        </p:txBody>
      </p:sp>
      <p:sp>
        <p:nvSpPr>
          <p:cNvPr id="4" name="Footer Placeholder 3"/>
          <p:cNvSpPr>
            <a:spLocks noGrp="1"/>
          </p:cNvSpPr>
          <p:nvPr>
            <p:ph type="ftr" sz="quarter" idx="11"/>
          </p:nvPr>
        </p:nvSpPr>
        <p:spPr/>
        <p:txBody>
          <a:bodyPr/>
          <a:lstStyle/>
          <a:p>
            <a:r>
              <a:rPr lang="en-US" dirty="0" smtClean="0"/>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
        <p:nvSpPr>
          <p:cNvPr id="6" name="Slide Number Placeholder 5"/>
          <p:cNvSpPr txBox="1">
            <a:spLocks/>
          </p:cNvSpPr>
          <p:nvPr userDrawn="1"/>
        </p:nvSpPr>
        <p:spPr>
          <a:xfrm>
            <a:off x="9347200" y="6477000"/>
            <a:ext cx="2844800" cy="476250"/>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5BEC38-2F47-46DF-9A75-19C3930D26A2}" type="slidenum">
              <a:rPr lang="en-US" sz="900" smtClean="0"/>
              <a:pPr/>
              <a:t>‹#›</a:t>
            </a:fld>
            <a:endParaRPr lang="en-US" sz="900" dirty="0"/>
          </a:p>
        </p:txBody>
      </p:sp>
      <p:pic>
        <p:nvPicPr>
          <p:cNvPr id="7" name="Picture 3" descr="Q:\Marketing-Internal Use\Graphic Elements Library\Images\SHFB Brand Mark 2.1.12\SHFB-logo-square-jpeg.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00" y="5788953"/>
            <a:ext cx="1457925" cy="10934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Q:\In Production\Programs and Services\Harvest of Knowledge Partner Conference\HOK Conf_2016\Logo\HOK 2016 logo_RGB-01.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1458" t="5751" r="12500" b="14783"/>
          <a:stretch/>
        </p:blipFill>
        <p:spPr bwMode="auto">
          <a:xfrm>
            <a:off x="179898" y="5867401"/>
            <a:ext cx="2766503" cy="9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943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smtClean="0"/>
              <a:t>5/11/2016</a:t>
            </a:fld>
            <a:endParaRPr lang="en-US" dirty="0"/>
          </a:p>
        </p:txBody>
      </p:sp>
      <p:sp>
        <p:nvSpPr>
          <p:cNvPr id="3" name="Footer Placeholder 2"/>
          <p:cNvSpPr>
            <a:spLocks noGrp="1"/>
          </p:cNvSpPr>
          <p:nvPr>
            <p:ph type="ftr" sz="quarter" idx="11"/>
          </p:nvPr>
        </p:nvSpPr>
        <p:spPr/>
        <p:txBody>
          <a:bodyPr/>
          <a:lstStyle/>
          <a:p>
            <a:r>
              <a:rPr lang="en-US" dirty="0" smtClean="0"/>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
        <p:nvSpPr>
          <p:cNvPr id="5" name="Slide Number Placeholder 5"/>
          <p:cNvSpPr txBox="1">
            <a:spLocks/>
          </p:cNvSpPr>
          <p:nvPr userDrawn="1"/>
        </p:nvSpPr>
        <p:spPr>
          <a:xfrm>
            <a:off x="9347200" y="6477000"/>
            <a:ext cx="2844800" cy="476250"/>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5BEC38-2F47-46DF-9A75-19C3930D26A2}" type="slidenum">
              <a:rPr lang="en-US" sz="900" smtClean="0"/>
              <a:pPr/>
              <a:t>‹#›</a:t>
            </a:fld>
            <a:endParaRPr lang="en-US" sz="900" dirty="0"/>
          </a:p>
        </p:txBody>
      </p:sp>
      <p:pic>
        <p:nvPicPr>
          <p:cNvPr id="6" name="Picture 3" descr="Q:\Marketing-Internal Use\Graphic Elements Library\Images\SHFB Brand Mark 2.1.12\SHFB-logo-square-jpeg.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00" y="5788953"/>
            <a:ext cx="1457925" cy="10934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Q:\In Production\Programs and Services\Harvest of Knowledge Partner Conference\HOK Conf_2016\Logo\HOK 2016 logo_RGB-01.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1458" t="5751" r="12500" b="14783"/>
          <a:stretch/>
        </p:blipFill>
        <p:spPr bwMode="auto">
          <a:xfrm>
            <a:off x="179898" y="5867401"/>
            <a:ext cx="2766503" cy="9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871745"/>
      </p:ext>
    </p:extLst>
  </p:cSld>
  <p:clrMapOvr>
    <a:masterClrMapping/>
  </p:clrMapOvr>
  <p:extLst>
    <p:ext uri="{DCECCB84-F9BA-43D5-87BE-67443E8EF086}">
      <p15:sldGuideLst xmlns:p15="http://schemas.microsoft.com/office/powerpoint/2012/main" xmlns=""/>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7D1BD23-6E54-4D9D-AD88-A2813C73CC25}" type="datetimeFigureOut">
              <a:rPr lang="en-US" smtClean="0"/>
              <a:t>5/11/2016</a:t>
            </a:fld>
            <a:endParaRPr lang="en-US" dirty="0"/>
          </a:p>
        </p:txBody>
      </p:sp>
      <p:sp>
        <p:nvSpPr>
          <p:cNvPr id="6" name="Footer Placeholder 5"/>
          <p:cNvSpPr>
            <a:spLocks noGrp="1"/>
          </p:cNvSpPr>
          <p:nvPr>
            <p:ph type="ftr" sz="quarter" idx="11"/>
          </p:nvPr>
        </p:nvSpPr>
        <p:spPr/>
        <p:txBody>
          <a:bodyPr/>
          <a:lstStyle/>
          <a:p>
            <a:r>
              <a:rPr lang="en-US" dirty="0" smtClean="0"/>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8" name="Slide Number Placeholder 5"/>
          <p:cNvSpPr txBox="1">
            <a:spLocks/>
          </p:cNvSpPr>
          <p:nvPr userDrawn="1"/>
        </p:nvSpPr>
        <p:spPr>
          <a:xfrm>
            <a:off x="9347200" y="6477000"/>
            <a:ext cx="2844800" cy="476250"/>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5BEC38-2F47-46DF-9A75-19C3930D26A2}" type="slidenum">
              <a:rPr lang="en-US" sz="900" smtClean="0"/>
              <a:pPr/>
              <a:t>‹#›</a:t>
            </a:fld>
            <a:endParaRPr lang="en-US" sz="900" dirty="0"/>
          </a:p>
        </p:txBody>
      </p:sp>
      <p:pic>
        <p:nvPicPr>
          <p:cNvPr id="9" name="Picture 3" descr="Q:\Marketing-Internal Use\Graphic Elements Library\Images\SHFB Brand Mark 2.1.12\SHFB-logo-square-jpeg.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00" y="5788953"/>
            <a:ext cx="1457925" cy="10934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Q:\In Production\Programs and Services\Harvest of Knowledge Partner Conference\HOK Conf_2016\Logo\HOK 2016 logo_RGB-01.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1458" t="5751" r="12500" b="14783"/>
          <a:stretch/>
        </p:blipFill>
        <p:spPr bwMode="auto">
          <a:xfrm>
            <a:off x="179898" y="5867401"/>
            <a:ext cx="2766503" cy="9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887795"/>
      </p:ext>
    </p:extLst>
  </p:cSld>
  <p:clrMapOvr>
    <a:masterClrMapping/>
  </p:clrMapOvr>
  <p:extLst>
    <p:ext uri="{DCECCB84-F9BA-43D5-87BE-67443E8EF086}">
      <p15:sldGuideLst xmlns:p15="http://schemas.microsoft.com/office/powerpoint/2012/main" xmlns=""/>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471A834-4F3C-4AF9-9C74-05EC35A0F292}" type="datetimeFigureOut">
              <a:rPr lang="en-US" smtClean="0"/>
              <a:t>5/11/2016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8" name="Slide Number Placeholder 5"/>
          <p:cNvSpPr txBox="1">
            <a:spLocks/>
          </p:cNvSpPr>
          <p:nvPr userDrawn="1"/>
        </p:nvSpPr>
        <p:spPr>
          <a:xfrm>
            <a:off x="9347200" y="6477000"/>
            <a:ext cx="2844800" cy="476250"/>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5BEC38-2F47-46DF-9A75-19C3930D26A2}" type="slidenum">
              <a:rPr lang="en-US" sz="900" smtClean="0"/>
              <a:pPr/>
              <a:t>‹#›</a:t>
            </a:fld>
            <a:endParaRPr lang="en-US" sz="900" dirty="0"/>
          </a:p>
        </p:txBody>
      </p:sp>
      <p:pic>
        <p:nvPicPr>
          <p:cNvPr id="9" name="Picture 3" descr="Q:\Marketing-Internal Use\Graphic Elements Library\Images\SHFB Brand Mark 2.1.12\SHFB-logo-square-jpeg.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00" y="5788953"/>
            <a:ext cx="1457925" cy="10934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Q:\In Production\Programs and Services\Harvest of Knowledge Partner Conference\HOK Conf_2016\Logo\HOK 2016 logo_RGB-01.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1458" t="5751" r="12500" b="14783"/>
          <a:stretch/>
        </p:blipFill>
        <p:spPr bwMode="auto">
          <a:xfrm>
            <a:off x="179898" y="5867401"/>
            <a:ext cx="2766503" cy="9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43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CF1133-3259-4C45-BABA-5B62D9C6F78D}" type="datetimeFigureOut">
              <a:rPr lang="en-US" smtClean="0"/>
              <a:t>5/11/2016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
              </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7860560"/>
      </p:ext>
    </p:extLst>
  </p:cSld>
  <p:clrMap bg1="lt1" tx1="dk1" bg2="lt2" tx2="dk2" accent1="accent1" accent2="accent2" accent3="accent3" accent4="accent4" accent5="accent5" accent6="accent6" hlink="hlink" folHlink="folHlink"/>
  <p:sldLayoutIdLst>
    <p:sldLayoutId id="2147484641" r:id="rId1"/>
    <p:sldLayoutId id="2147484642" r:id="rId2"/>
    <p:sldLayoutId id="2147484643" r:id="rId3"/>
    <p:sldLayoutId id="2147484644" r:id="rId4"/>
    <p:sldLayoutId id="2147484645" r:id="rId5"/>
    <p:sldLayoutId id="2147484646" r:id="rId6"/>
    <p:sldLayoutId id="2147484647" r:id="rId7"/>
    <p:sldLayoutId id="2147484648" r:id="rId8"/>
    <p:sldLayoutId id="2147484649" r:id="rId9"/>
    <p:sldLayoutId id="2147484650" r:id="rId10"/>
    <p:sldLayoutId id="214748465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PR7SG2C7IVU"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3.jpe"/></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Self-categorization_theory" TargetMode="External"/><Relationship Id="rId2" Type="http://schemas.openxmlformats.org/officeDocument/2006/relationships/hyperlink" Target="https://en.wikipedia.org/wiki/Social_group" TargetMode="Externa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hyperlink" Target="../Videos/What%20Kind%20of%20Asian%20for%20download-HD.mp4"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amazon.com/Mahzarin-R.-Banaji/e/B00DVPMT9Q/ref=dp_byline_cont_book_1" TargetMode="External"/><Relationship Id="rId7" Type="http://schemas.openxmlformats.org/officeDocument/2006/relationships/hyperlink" Target="https://www.youtube.com/watch?v=456fslP8b5Q" TargetMode="External"/><Relationship Id="rId2" Type="http://schemas.openxmlformats.org/officeDocument/2006/relationships/hyperlink" Target="https://implicit.harvard.edu/implicit/" TargetMode="External"/><Relationship Id="rId1" Type="http://schemas.openxmlformats.org/officeDocument/2006/relationships/slideLayout" Target="../slideLayouts/slideLayout2.xml"/><Relationship Id="rId6" Type="http://schemas.openxmlformats.org/officeDocument/2006/relationships/hyperlink" Target="https://www.ted.com/talks/verna_myers_how_to_overcome_our_biases_walk_boldly_toward_them?language=en" TargetMode="External"/><Relationship Id="rId5" Type="http://schemas.openxmlformats.org/officeDocument/2006/relationships/hyperlink" Target="https://icelebratediversityblog.com/2015/03/05/watch-this-great-ted-talk-on-unconscious-bias-brief-but-impactful/" TargetMode="External"/><Relationship Id="rId4" Type="http://schemas.openxmlformats.org/officeDocument/2006/relationships/hyperlink" Target="http://www.amazon.com/s/ref=dp_byline_sr_book_2?ie=UTF8&amp;text=Anthony+G.+Greenwald&amp;search-alias=books&amp;field-author=Anthony+G.+Greenwald&amp;sort=relevancerank"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66900" y="446988"/>
            <a:ext cx="8305800" cy="7620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3600" b="1" kern="1200" baseline="0">
                <a:solidFill>
                  <a:schemeClr val="tx1"/>
                </a:solidFill>
                <a:latin typeface="+mj-lt"/>
                <a:ea typeface="+mj-ea"/>
                <a:cs typeface="+mj-cs"/>
              </a:defRPr>
            </a:lvl1pPr>
          </a:lstStyle>
          <a:p>
            <a:endParaRPr lang="en-US" dirty="0"/>
          </a:p>
        </p:txBody>
      </p:sp>
      <p:sp>
        <p:nvSpPr>
          <p:cNvPr id="5" name="Text Placeholder 15"/>
          <p:cNvSpPr txBox="1">
            <a:spLocks/>
          </p:cNvSpPr>
          <p:nvPr/>
        </p:nvSpPr>
        <p:spPr>
          <a:xfrm>
            <a:off x="4114800" y="5679141"/>
            <a:ext cx="3962400" cy="533400"/>
          </a:xfrm>
          <a:prstGeom prst="rect">
            <a:avLst/>
          </a:prstGeom>
        </p:spPr>
        <p:txBody>
          <a:bodyPr/>
          <a:lstStyle>
            <a:lvl1pPr marL="171450" indent="-171450" algn="ctr" defTabSz="685800" rtl="0" eaLnBrk="1" latinLnBrk="0" hangingPunct="1">
              <a:lnSpc>
                <a:spcPct val="90000"/>
              </a:lnSpc>
              <a:spcBef>
                <a:spcPts val="750"/>
              </a:spcBef>
              <a:buFont typeface="Arial" panose="020B0604020202020204" pitchFamily="34" charset="0"/>
              <a:buNone/>
              <a:defRPr sz="2100" b="0" kern="1200" baseline="0">
                <a:solidFill>
                  <a:schemeClr val="tx1"/>
                </a:solidFill>
                <a:latin typeface="Arial"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3200" dirty="0"/>
              <a:t>May 13, 2016</a:t>
            </a:r>
          </a:p>
        </p:txBody>
      </p:sp>
      <p:sp>
        <p:nvSpPr>
          <p:cNvPr id="7" name="TextBox 6"/>
          <p:cNvSpPr txBox="1"/>
          <p:nvPr/>
        </p:nvSpPr>
        <p:spPr>
          <a:xfrm>
            <a:off x="3434758" y="446988"/>
            <a:ext cx="5322484" cy="2215991"/>
          </a:xfrm>
          <a:prstGeom prst="rect">
            <a:avLst/>
          </a:prstGeom>
          <a:noFill/>
        </p:spPr>
        <p:txBody>
          <a:bodyPr wrap="none" rtlCol="0">
            <a:spAutoFit/>
          </a:bodyPr>
          <a:lstStyle/>
          <a:p>
            <a:r>
              <a:rPr lang="en-US" sz="4800" dirty="0"/>
              <a:t>The Clearer We See,</a:t>
            </a:r>
          </a:p>
          <a:p>
            <a:r>
              <a:rPr lang="en-US" sz="4800" dirty="0"/>
              <a:t>The Better We Serve</a:t>
            </a:r>
          </a:p>
          <a:p>
            <a:pPr algn="r"/>
            <a:r>
              <a:rPr lang="en-US" sz="2400" dirty="0"/>
              <a:t>Unconscious Bias and Power Differentials</a:t>
            </a:r>
          </a:p>
          <a:p>
            <a:endParaRPr lang="en-US" dirty="0"/>
          </a:p>
        </p:txBody>
      </p:sp>
      <p:pic>
        <p:nvPicPr>
          <p:cNvPr id="8" name="Picture 3" descr="Q:\In Production\Programs and Services\Harvest of Knowledge Partner Conference\HOK Conf_2016\Logo\HOK 2016 logo_RGB-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458" t="9126" r="12500" b="14783"/>
          <a:stretch/>
        </p:blipFill>
        <p:spPr bwMode="auto">
          <a:xfrm>
            <a:off x="2662237" y="2514600"/>
            <a:ext cx="6715125" cy="295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735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0459"/>
            <a:ext cx="10515600" cy="1325563"/>
          </a:xfrm>
        </p:spPr>
        <p:txBody>
          <a:bodyPr>
            <a:normAutofit/>
          </a:bodyPr>
          <a:lstStyle/>
          <a:p>
            <a:pPr algn="ctr"/>
            <a:r>
              <a:rPr lang="en-US" sz="4800" dirty="0" smtClean="0"/>
              <a:t>Retrain Your Brain</a:t>
            </a:r>
            <a:endParaRPr lang="en-US" sz="4800" dirty="0"/>
          </a:p>
        </p:txBody>
      </p:sp>
      <p:sp>
        <p:nvSpPr>
          <p:cNvPr id="3" name="Content Placeholder 2"/>
          <p:cNvSpPr>
            <a:spLocks noGrp="1"/>
          </p:cNvSpPr>
          <p:nvPr>
            <p:ph idx="1"/>
          </p:nvPr>
        </p:nvSpPr>
        <p:spPr>
          <a:xfrm>
            <a:off x="838200" y="1576022"/>
            <a:ext cx="5421923" cy="4598621"/>
          </a:xfrm>
        </p:spPr>
        <p:txBody>
          <a:bodyPr>
            <a:normAutofit/>
          </a:bodyPr>
          <a:lstStyle/>
          <a:p>
            <a:r>
              <a:rPr lang="en-US" sz="3200" dirty="0" smtClean="0"/>
              <a:t>Take online implicit association tests</a:t>
            </a:r>
          </a:p>
          <a:p>
            <a:r>
              <a:rPr lang="en-US" sz="3200" dirty="0" smtClean="0"/>
              <a:t>Expose </a:t>
            </a:r>
            <a:r>
              <a:rPr lang="en-US" sz="3200" dirty="0"/>
              <a:t>yourself to </a:t>
            </a:r>
            <a:r>
              <a:rPr lang="en-US" sz="3200" dirty="0" smtClean="0"/>
              <a:t>counter-stereotyping </a:t>
            </a:r>
            <a:r>
              <a:rPr lang="en-US" sz="3200" dirty="0"/>
              <a:t>imagery</a:t>
            </a:r>
          </a:p>
          <a:p>
            <a:r>
              <a:rPr lang="en-US" sz="3200" dirty="0" smtClean="0"/>
              <a:t>Seek out counter-stereotype role models </a:t>
            </a:r>
          </a:p>
          <a:p>
            <a:r>
              <a:rPr lang="en-US" sz="3200" dirty="0" smtClean="0"/>
              <a:t>Play counter-stereotype mind games</a:t>
            </a:r>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6130" y="1159013"/>
            <a:ext cx="4501662" cy="4539974"/>
          </a:xfrm>
          <a:prstGeom prst="rect">
            <a:avLst/>
          </a:prstGeom>
        </p:spPr>
      </p:pic>
      <p:sp>
        <p:nvSpPr>
          <p:cNvPr id="5" name="TextBox 4"/>
          <p:cNvSpPr txBox="1"/>
          <p:nvPr/>
        </p:nvSpPr>
        <p:spPr>
          <a:xfrm>
            <a:off x="2109257" y="5899655"/>
            <a:ext cx="8741175" cy="707886"/>
          </a:xfrm>
          <a:prstGeom prst="rect">
            <a:avLst/>
          </a:prstGeom>
          <a:noFill/>
        </p:spPr>
        <p:txBody>
          <a:bodyPr wrap="none" rtlCol="0">
            <a:spAutoFit/>
          </a:bodyPr>
          <a:lstStyle/>
          <a:p>
            <a:r>
              <a:rPr lang="en-US" sz="4000" i="1" dirty="0" smtClean="0"/>
              <a:t>Unchallenged mind is not worth trusting!</a:t>
            </a:r>
            <a:endParaRPr lang="en-US" sz="4000" i="1" dirty="0"/>
          </a:p>
        </p:txBody>
      </p:sp>
    </p:spTree>
    <p:extLst>
      <p:ext uri="{BB962C8B-B14F-4D97-AF65-F5344CB8AC3E}">
        <p14:creationId xmlns:p14="http://schemas.microsoft.com/office/powerpoint/2010/main" val="123667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671" y="0"/>
            <a:ext cx="8960827" cy="1325563"/>
          </a:xfrm>
        </p:spPr>
        <p:txBody>
          <a:bodyPr>
            <a:noAutofit/>
          </a:bodyPr>
          <a:lstStyle/>
          <a:p>
            <a:pPr algn="ctr"/>
            <a:r>
              <a:rPr lang="en-US" sz="4800" dirty="0"/>
              <a:t>Minds are Story Making Machines</a:t>
            </a:r>
          </a:p>
        </p:txBody>
      </p:sp>
      <p:sp>
        <p:nvSpPr>
          <p:cNvPr id="3" name="Content Placeholder 2"/>
          <p:cNvSpPr>
            <a:spLocks noGrp="1"/>
          </p:cNvSpPr>
          <p:nvPr>
            <p:ph idx="1"/>
          </p:nvPr>
        </p:nvSpPr>
        <p:spPr>
          <a:xfrm>
            <a:off x="478970" y="1118402"/>
            <a:ext cx="11234059" cy="643475"/>
          </a:xfrm>
        </p:spPr>
        <p:txBody>
          <a:bodyPr>
            <a:normAutofit/>
          </a:bodyPr>
          <a:lstStyle/>
          <a:p>
            <a:pPr marL="0" indent="0" algn="ctr">
              <a:buNone/>
            </a:pPr>
            <a:r>
              <a:rPr lang="en-US" sz="3200" b="1" dirty="0">
                <a:solidFill>
                  <a:schemeClr val="accent1">
                    <a:lumMod val="75000"/>
                  </a:schemeClr>
                </a:solidFill>
              </a:rPr>
              <a:t>Trustworthiness judgement formed in 1/10</a:t>
            </a:r>
            <a:r>
              <a:rPr lang="en-US" sz="3200" b="1" baseline="30000" dirty="0">
                <a:solidFill>
                  <a:schemeClr val="accent1">
                    <a:lumMod val="75000"/>
                  </a:schemeClr>
                </a:solidFill>
              </a:rPr>
              <a:t>th</a:t>
            </a:r>
            <a:r>
              <a:rPr lang="en-US" sz="3200" b="1" dirty="0">
                <a:solidFill>
                  <a:schemeClr val="accent1">
                    <a:lumMod val="75000"/>
                  </a:schemeClr>
                </a:solidFill>
              </a:rPr>
              <a:t> of a second! </a:t>
            </a:r>
            <a:r>
              <a:rPr lang="en-US" sz="3200" b="1" baseline="30000" dirty="0">
                <a:solidFill>
                  <a:schemeClr val="accent1">
                    <a:lumMod val="75000"/>
                  </a:schemeClr>
                </a:solidFill>
              </a:rPr>
              <a:t>1</a:t>
            </a:r>
          </a:p>
          <a:p>
            <a:pPr marL="0" indent="0">
              <a:buNone/>
            </a:pPr>
            <a:endParaRPr lang="en-US" sz="3200" b="1" baseline="30000" dirty="0">
              <a:solidFill>
                <a:schemeClr val="accent1">
                  <a:lumMod val="75000"/>
                </a:schemeClr>
              </a:solidFill>
            </a:endParaRPr>
          </a:p>
          <a:p>
            <a:pPr marL="0" indent="0">
              <a:buNone/>
            </a:pPr>
            <a:endParaRPr lang="en-US" dirty="0"/>
          </a:p>
        </p:txBody>
      </p:sp>
      <p:sp>
        <p:nvSpPr>
          <p:cNvPr id="4" name="TextBox 3"/>
          <p:cNvSpPr txBox="1"/>
          <p:nvPr/>
        </p:nvSpPr>
        <p:spPr>
          <a:xfrm>
            <a:off x="1393373" y="5557141"/>
            <a:ext cx="10145486" cy="461665"/>
          </a:xfrm>
          <a:prstGeom prst="rect">
            <a:avLst/>
          </a:prstGeom>
          <a:noFill/>
        </p:spPr>
        <p:txBody>
          <a:bodyPr wrap="square" rtlCol="0">
            <a:spAutoFit/>
          </a:bodyPr>
          <a:lstStyle/>
          <a:p>
            <a:r>
              <a:rPr lang="en-US" sz="2400" baseline="30000" dirty="0"/>
              <a:t>1</a:t>
            </a:r>
            <a:r>
              <a:rPr lang="en-US" sz="2400" dirty="0"/>
              <a:t> Experiments by Princeton psychologists Janine Willis and Alexander Todorov </a:t>
            </a:r>
          </a:p>
        </p:txBody>
      </p:sp>
      <p:sp>
        <p:nvSpPr>
          <p:cNvPr id="5" name="Rectangle 4"/>
          <p:cNvSpPr/>
          <p:nvPr/>
        </p:nvSpPr>
        <p:spPr>
          <a:xfrm>
            <a:off x="3657310" y="1563966"/>
            <a:ext cx="4572000" cy="923330"/>
          </a:xfrm>
          <a:prstGeom prst="rect">
            <a:avLst/>
          </a:prstGeom>
        </p:spPr>
        <p:txBody>
          <a:bodyPr>
            <a:spAutoFit/>
          </a:bodyPr>
          <a:lstStyle/>
          <a:p>
            <a:pPr algn="ctr"/>
            <a:r>
              <a:rPr lang="en-US" sz="5400" dirty="0"/>
              <a:t>3 Seconds </a:t>
            </a:r>
          </a:p>
        </p:txBody>
      </p:sp>
      <p:sp>
        <p:nvSpPr>
          <p:cNvPr id="6" name="Rectangle 5"/>
          <p:cNvSpPr/>
          <p:nvPr/>
        </p:nvSpPr>
        <p:spPr>
          <a:xfrm rot="1075287">
            <a:off x="2063282" y="4456009"/>
            <a:ext cx="3407833" cy="646331"/>
          </a:xfrm>
          <a:prstGeom prst="rect">
            <a:avLst/>
          </a:prstGeom>
        </p:spPr>
        <p:txBody>
          <a:bodyPr wrap="square">
            <a:spAutoFit/>
          </a:bodyPr>
          <a:lstStyle/>
          <a:p>
            <a:r>
              <a:rPr lang="en-US" sz="3600" dirty="0">
                <a:solidFill>
                  <a:srgbClr val="00B050"/>
                </a:solidFill>
                <a:latin typeface="Magneto" panose="04030805050802020D02" pitchFamily="82" charset="0"/>
              </a:rPr>
              <a:t>social status</a:t>
            </a:r>
          </a:p>
        </p:txBody>
      </p:sp>
      <p:sp>
        <p:nvSpPr>
          <p:cNvPr id="7" name="Rectangle 6"/>
          <p:cNvSpPr/>
          <p:nvPr/>
        </p:nvSpPr>
        <p:spPr>
          <a:xfrm rot="1014622">
            <a:off x="6933922" y="2826395"/>
            <a:ext cx="3257623" cy="584775"/>
          </a:xfrm>
          <a:prstGeom prst="rect">
            <a:avLst/>
          </a:prstGeom>
        </p:spPr>
        <p:txBody>
          <a:bodyPr wrap="none">
            <a:spAutoFit/>
          </a:bodyPr>
          <a:lstStyle/>
          <a:p>
            <a:r>
              <a:rPr lang="en-US" sz="3200" dirty="0">
                <a:latin typeface="Impact" panose="020B0806030902050204" pitchFamily="34" charset="0"/>
              </a:rPr>
              <a:t>sexual preference</a:t>
            </a:r>
          </a:p>
        </p:txBody>
      </p:sp>
      <p:sp>
        <p:nvSpPr>
          <p:cNvPr id="8" name="Rectangle 7"/>
          <p:cNvSpPr/>
          <p:nvPr/>
        </p:nvSpPr>
        <p:spPr>
          <a:xfrm rot="21090083">
            <a:off x="6705107" y="4381280"/>
            <a:ext cx="3698448" cy="923330"/>
          </a:xfrm>
          <a:prstGeom prst="rect">
            <a:avLst/>
          </a:prstGeom>
        </p:spPr>
        <p:txBody>
          <a:bodyPr wrap="none">
            <a:spAutoFit/>
          </a:bodyPr>
          <a:lstStyle/>
          <a:p>
            <a:r>
              <a:rPr lang="en-US" sz="5400" dirty="0">
                <a:solidFill>
                  <a:schemeClr val="accent1">
                    <a:lumMod val="75000"/>
                  </a:schemeClr>
                </a:solidFill>
                <a:latin typeface="PT Utah Condensed" panose="020B0606020202060204" pitchFamily="34" charset="0"/>
              </a:rPr>
              <a:t>INTELLIGENCE</a:t>
            </a:r>
          </a:p>
        </p:txBody>
      </p:sp>
      <p:sp>
        <p:nvSpPr>
          <p:cNvPr id="9" name="Rectangle 8"/>
          <p:cNvSpPr/>
          <p:nvPr/>
        </p:nvSpPr>
        <p:spPr>
          <a:xfrm rot="21004671">
            <a:off x="1772280" y="2575345"/>
            <a:ext cx="2526654" cy="1015663"/>
          </a:xfrm>
          <a:prstGeom prst="rect">
            <a:avLst/>
          </a:prstGeom>
        </p:spPr>
        <p:txBody>
          <a:bodyPr wrap="none">
            <a:spAutoFit/>
          </a:bodyPr>
          <a:lstStyle/>
          <a:p>
            <a:r>
              <a:rPr lang="en-US" sz="6000" dirty="0">
                <a:solidFill>
                  <a:srgbClr val="FF0000"/>
                </a:solidFill>
              </a:rPr>
              <a:t>success</a:t>
            </a:r>
          </a:p>
        </p:txBody>
      </p:sp>
      <p:sp>
        <p:nvSpPr>
          <p:cNvPr id="11" name="Rectangle 10"/>
          <p:cNvSpPr/>
          <p:nvPr/>
        </p:nvSpPr>
        <p:spPr>
          <a:xfrm>
            <a:off x="4367543" y="3844035"/>
            <a:ext cx="2795958" cy="769441"/>
          </a:xfrm>
          <a:prstGeom prst="rect">
            <a:avLst/>
          </a:prstGeom>
        </p:spPr>
        <p:txBody>
          <a:bodyPr wrap="none">
            <a:spAutoFit/>
          </a:bodyPr>
          <a:lstStyle/>
          <a:p>
            <a:r>
              <a:rPr lang="en-US" sz="4400" dirty="0">
                <a:solidFill>
                  <a:schemeClr val="accent2">
                    <a:lumMod val="75000"/>
                  </a:schemeClr>
                </a:solidFill>
                <a:latin typeface="AR BLANCA" panose="02000000000000000000" pitchFamily="2" charset="0"/>
              </a:rPr>
              <a:t>adventurous</a:t>
            </a:r>
          </a:p>
        </p:txBody>
      </p:sp>
      <p:sp>
        <p:nvSpPr>
          <p:cNvPr id="13" name="Rectangle 12"/>
          <p:cNvSpPr/>
          <p:nvPr/>
        </p:nvSpPr>
        <p:spPr>
          <a:xfrm>
            <a:off x="4700967" y="3007438"/>
            <a:ext cx="2129109" cy="769441"/>
          </a:xfrm>
          <a:prstGeom prst="rect">
            <a:avLst/>
          </a:prstGeom>
        </p:spPr>
        <p:txBody>
          <a:bodyPr wrap="none">
            <a:spAutoFit/>
          </a:bodyPr>
          <a:lstStyle/>
          <a:p>
            <a:r>
              <a:rPr lang="en-US" sz="4400" dirty="0">
                <a:solidFill>
                  <a:schemeClr val="bg1">
                    <a:lumMod val="50000"/>
                  </a:schemeClr>
                </a:solidFill>
                <a:latin typeface="Mongolian Baiti" panose="03000500000000000000" pitchFamily="66" charset="0"/>
                <a:cs typeface="Mongolian Baiti" panose="03000500000000000000" pitchFamily="66" charset="0"/>
              </a:rPr>
              <a:t>Religion</a:t>
            </a:r>
          </a:p>
        </p:txBody>
      </p:sp>
    </p:spTree>
    <p:extLst>
      <p:ext uri="{BB962C8B-B14F-4D97-AF65-F5344CB8AC3E}">
        <p14:creationId xmlns:p14="http://schemas.microsoft.com/office/powerpoint/2010/main" val="96920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1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10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10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100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4000"/>
                            </p:stCondLst>
                            <p:childTnLst>
                              <p:par>
                                <p:cTn id="26" presetID="1" presetClass="entr" presetSubtype="0" fill="hold" grpId="0" nodeType="afterEffect">
                                  <p:stCondLst>
                                    <p:cond delay="1000"/>
                                  </p:stCondLst>
                                  <p:childTnLst>
                                    <p:set>
                                      <p:cBhvr>
                                        <p:cTn id="27" dur="1" fill="hold">
                                          <p:stCondLst>
                                            <p:cond delay="0"/>
                                          </p:stCondLst>
                                        </p:cTn>
                                        <p:tgtEl>
                                          <p:spTgt spid="7"/>
                                        </p:tgtEl>
                                        <p:attrNameLst>
                                          <p:attrName>style.visibility</p:attrName>
                                        </p:attrNameLst>
                                      </p:cBhvr>
                                      <p:to>
                                        <p:strVal val="visible"/>
                                      </p:to>
                                    </p:set>
                                  </p:childTnLst>
                                </p:cTn>
                              </p:par>
                            </p:childTnLst>
                          </p:cTn>
                        </p:par>
                        <p:par>
                          <p:cTn id="28" fill="hold">
                            <p:stCondLst>
                              <p:cond delay="5000"/>
                            </p:stCondLst>
                            <p:childTnLst>
                              <p:par>
                                <p:cTn id="29" presetID="1" presetClass="entr" presetSubtype="0" fill="hold" grpId="0" nodeType="afterEffect">
                                  <p:stCondLst>
                                    <p:cond delay="100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8" grpId="0"/>
      <p:bldP spid="9" grpId="0"/>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657" y="135637"/>
            <a:ext cx="10820400" cy="1325563"/>
          </a:xfrm>
        </p:spPr>
        <p:txBody>
          <a:bodyPr>
            <a:noAutofit/>
          </a:bodyPr>
          <a:lstStyle/>
          <a:p>
            <a:pPr algn="ctr"/>
            <a:r>
              <a:rPr lang="en-US" sz="4800" dirty="0"/>
              <a:t>Real World Impacts </a:t>
            </a:r>
            <a:r>
              <a:rPr lang="en-US" sz="4800" dirty="0" smtClean="0"/>
              <a:t>of Unconscious </a:t>
            </a:r>
            <a:r>
              <a:rPr lang="en-US" sz="4800" dirty="0"/>
              <a:t>Bias</a:t>
            </a:r>
          </a:p>
        </p:txBody>
      </p:sp>
      <p:sp>
        <p:nvSpPr>
          <p:cNvPr id="3" name="Content Placeholder 2"/>
          <p:cNvSpPr>
            <a:spLocks noGrp="1"/>
          </p:cNvSpPr>
          <p:nvPr>
            <p:ph idx="1"/>
          </p:nvPr>
        </p:nvSpPr>
        <p:spPr>
          <a:xfrm>
            <a:off x="759278" y="1842297"/>
            <a:ext cx="4988003" cy="3173406"/>
          </a:xfrm>
        </p:spPr>
        <p:txBody>
          <a:bodyPr>
            <a:normAutofit fontScale="92500" lnSpcReduction="10000"/>
          </a:bodyPr>
          <a:lstStyle/>
          <a:p>
            <a:pPr marL="0" indent="0">
              <a:buNone/>
            </a:pPr>
            <a:r>
              <a:rPr lang="en-US" sz="4400" dirty="0"/>
              <a:t>Personal Level</a:t>
            </a:r>
          </a:p>
          <a:p>
            <a:r>
              <a:rPr lang="en-US" sz="4400" dirty="0"/>
              <a:t>Day to day interactions</a:t>
            </a:r>
          </a:p>
          <a:p>
            <a:r>
              <a:rPr lang="en-US" sz="4400" dirty="0"/>
              <a:t>Workplace decisions</a:t>
            </a:r>
          </a:p>
          <a:p>
            <a:r>
              <a:rPr lang="en-US" sz="4400" dirty="0"/>
              <a:t>Social circles</a:t>
            </a:r>
          </a:p>
          <a:p>
            <a:endParaRPr lang="en-US" dirty="0" smtClean="0"/>
          </a:p>
          <a:p>
            <a:pPr marL="0" indent="0">
              <a:buNone/>
            </a:pP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7850" r="17012"/>
          <a:stretch/>
        </p:blipFill>
        <p:spPr>
          <a:xfrm>
            <a:off x="6514392" y="1554596"/>
            <a:ext cx="4774093" cy="3700865"/>
          </a:xfrm>
          <a:prstGeom prst="rect">
            <a:avLst/>
          </a:prstGeom>
        </p:spPr>
      </p:pic>
      <p:sp>
        <p:nvSpPr>
          <p:cNvPr id="8" name="TextBox 7"/>
          <p:cNvSpPr txBox="1"/>
          <p:nvPr/>
        </p:nvSpPr>
        <p:spPr>
          <a:xfrm>
            <a:off x="2152650" y="5255461"/>
            <a:ext cx="8364662" cy="769441"/>
          </a:xfrm>
          <a:prstGeom prst="rect">
            <a:avLst/>
          </a:prstGeom>
          <a:noFill/>
        </p:spPr>
        <p:txBody>
          <a:bodyPr wrap="none" rtlCol="0">
            <a:spAutoFit/>
          </a:bodyPr>
          <a:lstStyle/>
          <a:p>
            <a:r>
              <a:rPr lang="en-US" sz="4400" dirty="0"/>
              <a:t>Societal Impact of Unconscious Bias</a:t>
            </a:r>
          </a:p>
        </p:txBody>
      </p:sp>
    </p:spTree>
    <p:extLst>
      <p:ext uri="{BB962C8B-B14F-4D97-AF65-F5344CB8AC3E}">
        <p14:creationId xmlns:p14="http://schemas.microsoft.com/office/powerpoint/2010/main" val="19915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657" y="135637"/>
            <a:ext cx="10820400" cy="1325563"/>
          </a:xfrm>
        </p:spPr>
        <p:txBody>
          <a:bodyPr>
            <a:noAutofit/>
          </a:bodyPr>
          <a:lstStyle/>
          <a:p>
            <a:pPr algn="ctr"/>
            <a:r>
              <a:rPr lang="en-US" sz="4800" dirty="0" smtClean="0"/>
              <a:t>Choose Who to Sit Next To</a:t>
            </a:r>
            <a:endParaRPr lang="en-US" sz="4800"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13069" b="12554"/>
          <a:stretch/>
        </p:blipFill>
        <p:spPr>
          <a:xfrm>
            <a:off x="794656" y="2147684"/>
            <a:ext cx="3447031" cy="1922835"/>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5725" t="21666" r="22537" b="24513"/>
          <a:stretch/>
        </p:blipFill>
        <p:spPr>
          <a:xfrm>
            <a:off x="8221539" y="2105667"/>
            <a:ext cx="3393518" cy="1929713"/>
          </a:xfrm>
          <a:prstGeom prst="rect">
            <a:avLst/>
          </a:prstGeom>
        </p:spPr>
      </p:pic>
      <p:sp>
        <p:nvSpPr>
          <p:cNvPr id="11" name="TextBox 10"/>
          <p:cNvSpPr txBox="1"/>
          <p:nvPr/>
        </p:nvSpPr>
        <p:spPr>
          <a:xfrm>
            <a:off x="2250309" y="4182597"/>
            <a:ext cx="535724" cy="923330"/>
          </a:xfrm>
          <a:prstGeom prst="rect">
            <a:avLst/>
          </a:prstGeom>
          <a:noFill/>
        </p:spPr>
        <p:txBody>
          <a:bodyPr wrap="none" rtlCol="0">
            <a:spAutoFit/>
          </a:bodyPr>
          <a:lstStyle/>
          <a:p>
            <a:r>
              <a:rPr lang="en-US" sz="5400" dirty="0" smtClean="0"/>
              <a:t>1</a:t>
            </a:r>
            <a:endParaRPr lang="en-US" sz="5400" dirty="0"/>
          </a:p>
        </p:txBody>
      </p:sp>
      <p:sp>
        <p:nvSpPr>
          <p:cNvPr id="12" name="TextBox 11"/>
          <p:cNvSpPr txBox="1"/>
          <p:nvPr/>
        </p:nvSpPr>
        <p:spPr>
          <a:xfrm>
            <a:off x="5866593" y="4182597"/>
            <a:ext cx="535724" cy="923330"/>
          </a:xfrm>
          <a:prstGeom prst="rect">
            <a:avLst/>
          </a:prstGeom>
          <a:noFill/>
        </p:spPr>
        <p:txBody>
          <a:bodyPr wrap="none" rtlCol="0">
            <a:spAutoFit/>
          </a:bodyPr>
          <a:lstStyle/>
          <a:p>
            <a:r>
              <a:rPr lang="en-US" sz="5400" dirty="0" smtClean="0"/>
              <a:t>2</a:t>
            </a:r>
            <a:endParaRPr lang="en-US" sz="5400" dirty="0"/>
          </a:p>
        </p:txBody>
      </p:sp>
      <p:sp>
        <p:nvSpPr>
          <p:cNvPr id="13" name="TextBox 12"/>
          <p:cNvSpPr txBox="1"/>
          <p:nvPr/>
        </p:nvSpPr>
        <p:spPr>
          <a:xfrm>
            <a:off x="9918298" y="4182597"/>
            <a:ext cx="535724" cy="923330"/>
          </a:xfrm>
          <a:prstGeom prst="rect">
            <a:avLst/>
          </a:prstGeom>
          <a:noFill/>
        </p:spPr>
        <p:txBody>
          <a:bodyPr wrap="none" rtlCol="0">
            <a:spAutoFit/>
          </a:bodyPr>
          <a:lstStyle/>
          <a:p>
            <a:r>
              <a:rPr lang="en-US" sz="5400" dirty="0" smtClean="0"/>
              <a:t>3</a:t>
            </a:r>
            <a:endParaRPr lang="en-US" sz="5400" dirty="0"/>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16373" t="16867" r="11086" b="23261"/>
          <a:stretch/>
        </p:blipFill>
        <p:spPr>
          <a:xfrm>
            <a:off x="4471360" y="2134703"/>
            <a:ext cx="3518271" cy="1935816"/>
          </a:xfrm>
          <a:prstGeom prst="rect">
            <a:avLst/>
          </a:prstGeom>
        </p:spPr>
      </p:pic>
      <p:sp>
        <p:nvSpPr>
          <p:cNvPr id="3" name="TextBox 2"/>
          <p:cNvSpPr txBox="1"/>
          <p:nvPr/>
        </p:nvSpPr>
        <p:spPr>
          <a:xfrm>
            <a:off x="3122316" y="5701553"/>
            <a:ext cx="6560001" cy="584775"/>
          </a:xfrm>
          <a:prstGeom prst="rect">
            <a:avLst/>
          </a:prstGeom>
          <a:noFill/>
        </p:spPr>
        <p:txBody>
          <a:bodyPr wrap="none" rtlCol="0">
            <a:spAutoFit/>
          </a:bodyPr>
          <a:lstStyle/>
          <a:p>
            <a:r>
              <a:rPr lang="en-US" sz="3200" b="1" dirty="0" smtClean="0"/>
              <a:t>What thoughts go into your decision?</a:t>
            </a:r>
            <a:endParaRPr lang="en-US" sz="3200" b="1" dirty="0"/>
          </a:p>
        </p:txBody>
      </p:sp>
    </p:spTree>
    <p:extLst>
      <p:ext uri="{BB962C8B-B14F-4D97-AF65-F5344CB8AC3E}">
        <p14:creationId xmlns:p14="http://schemas.microsoft.com/office/powerpoint/2010/main" val="31871003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4517" y="33356"/>
            <a:ext cx="7002965" cy="1325563"/>
          </a:xfrm>
        </p:spPr>
        <p:txBody>
          <a:bodyPr>
            <a:noAutofit/>
          </a:bodyPr>
          <a:lstStyle/>
          <a:p>
            <a:pPr algn="ctr"/>
            <a:r>
              <a:rPr lang="en-US" sz="4800" dirty="0"/>
              <a:t>Orchestrating Impartiality</a:t>
            </a:r>
          </a:p>
        </p:txBody>
      </p:sp>
      <p:sp>
        <p:nvSpPr>
          <p:cNvPr id="3" name="Content Placeholder 2"/>
          <p:cNvSpPr>
            <a:spLocks noGrp="1"/>
          </p:cNvSpPr>
          <p:nvPr>
            <p:ph idx="1"/>
          </p:nvPr>
        </p:nvSpPr>
        <p:spPr>
          <a:xfrm>
            <a:off x="735081" y="1358919"/>
            <a:ext cx="10874829" cy="4351338"/>
          </a:xfrm>
        </p:spPr>
        <p:txBody>
          <a:bodyPr>
            <a:normAutofit/>
          </a:bodyPr>
          <a:lstStyle/>
          <a:p>
            <a:pPr marL="0" indent="0">
              <a:buNone/>
            </a:pPr>
            <a:r>
              <a:rPr lang="en-US" sz="4000" dirty="0" smtClean="0"/>
              <a:t>Blind auditions improved female advancement in symphonies by 50%</a:t>
            </a:r>
            <a:endParaRPr lang="en-US" sz="40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5445"/>
          <a:stretch/>
        </p:blipFill>
        <p:spPr>
          <a:xfrm>
            <a:off x="3234512" y="2684482"/>
            <a:ext cx="6162839" cy="3291629"/>
          </a:xfrm>
          <a:prstGeom prst="rect">
            <a:avLst/>
          </a:prstGeom>
        </p:spPr>
      </p:pic>
    </p:spTree>
    <p:extLst>
      <p:ext uri="{BB962C8B-B14F-4D97-AF65-F5344CB8AC3E}">
        <p14:creationId xmlns:p14="http://schemas.microsoft.com/office/powerpoint/2010/main" val="39292427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6257" y="0"/>
            <a:ext cx="7886700" cy="1040085"/>
          </a:xfrm>
        </p:spPr>
        <p:txBody>
          <a:bodyPr>
            <a:normAutofit/>
          </a:bodyPr>
          <a:lstStyle/>
          <a:p>
            <a:pPr algn="ctr"/>
            <a:r>
              <a:rPr lang="en-US" sz="4800" dirty="0"/>
              <a:t>CEO </a:t>
            </a:r>
            <a:r>
              <a:rPr lang="en-US" sz="4800" dirty="0" smtClean="0"/>
              <a:t>Bias</a:t>
            </a:r>
            <a:endParaRPr lang="en-US" sz="4800" dirty="0"/>
          </a:p>
        </p:txBody>
      </p:sp>
      <p:sp>
        <p:nvSpPr>
          <p:cNvPr id="3" name="Content Placeholder 2"/>
          <p:cNvSpPr>
            <a:spLocks noGrp="1"/>
          </p:cNvSpPr>
          <p:nvPr>
            <p:ph idx="1"/>
          </p:nvPr>
        </p:nvSpPr>
        <p:spPr>
          <a:xfrm>
            <a:off x="1055914" y="1030967"/>
            <a:ext cx="11342915" cy="4351338"/>
          </a:xfrm>
        </p:spPr>
        <p:txBody>
          <a:bodyPr/>
          <a:lstStyle/>
          <a:p>
            <a:r>
              <a:rPr lang="en-US" sz="4000" dirty="0" smtClean="0"/>
              <a:t>30% of </a:t>
            </a:r>
            <a:r>
              <a:rPr lang="en-US" sz="4000" dirty="0"/>
              <a:t>Fortune 500 CEOs are </a:t>
            </a:r>
            <a:r>
              <a:rPr lang="en-US" sz="4000" dirty="0" smtClean="0"/>
              <a:t>men 6’2” or taller</a:t>
            </a:r>
          </a:p>
          <a:p>
            <a:r>
              <a:rPr lang="en-US" sz="4000" dirty="0" smtClean="0"/>
              <a:t>Only 3.9% of American men are 6’2” or taller</a:t>
            </a:r>
            <a:endParaRPr lang="en-US" sz="4000"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4048" y="2634543"/>
            <a:ext cx="7695302" cy="3907771"/>
          </a:xfrm>
          <a:prstGeom prst="rect">
            <a:avLst/>
          </a:prstGeom>
        </p:spPr>
      </p:pic>
    </p:spTree>
    <p:extLst>
      <p:ext uri="{BB962C8B-B14F-4D97-AF65-F5344CB8AC3E}">
        <p14:creationId xmlns:p14="http://schemas.microsoft.com/office/powerpoint/2010/main" val="41177452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1414" y="40465"/>
            <a:ext cx="4969173" cy="1325563"/>
          </a:xfrm>
        </p:spPr>
        <p:txBody>
          <a:bodyPr>
            <a:noAutofit/>
          </a:bodyPr>
          <a:lstStyle/>
          <a:p>
            <a:r>
              <a:rPr lang="en-US" sz="4800" dirty="0"/>
              <a:t>What’s in a Name?</a:t>
            </a:r>
          </a:p>
        </p:txBody>
      </p:sp>
      <p:sp>
        <p:nvSpPr>
          <p:cNvPr id="3" name="Content Placeholder 2"/>
          <p:cNvSpPr>
            <a:spLocks noGrp="1"/>
          </p:cNvSpPr>
          <p:nvPr>
            <p:ph idx="1"/>
          </p:nvPr>
        </p:nvSpPr>
        <p:spPr>
          <a:xfrm>
            <a:off x="827314" y="1366028"/>
            <a:ext cx="11234057" cy="4351338"/>
          </a:xfrm>
        </p:spPr>
        <p:txBody>
          <a:bodyPr>
            <a:normAutofit/>
          </a:bodyPr>
          <a:lstStyle/>
          <a:p>
            <a:pPr marL="0" indent="0">
              <a:buNone/>
            </a:pPr>
            <a:r>
              <a:rPr lang="en-US" sz="3600" dirty="0"/>
              <a:t>A</a:t>
            </a:r>
            <a:r>
              <a:rPr lang="en-US" sz="3600" dirty="0" smtClean="0"/>
              <a:t>pplicants </a:t>
            </a:r>
            <a:r>
              <a:rPr lang="en-US" sz="3600" dirty="0"/>
              <a:t>with “typically white” names received </a:t>
            </a:r>
            <a:r>
              <a:rPr lang="en-US" sz="3600" dirty="0" smtClean="0"/>
              <a:t>50 % </a:t>
            </a:r>
            <a:r>
              <a:rPr lang="en-US" sz="3600" dirty="0"/>
              <a:t>more callbacks than applicants with </a:t>
            </a:r>
            <a:r>
              <a:rPr lang="en-US" sz="3600" dirty="0" smtClean="0"/>
              <a:t>“non-white” </a:t>
            </a:r>
            <a:r>
              <a:rPr lang="en-US" sz="3600" dirty="0"/>
              <a:t>names. </a:t>
            </a:r>
            <a:endParaRPr lang="en-US" sz="3600" dirty="0" smtClean="0"/>
          </a:p>
        </p:txBody>
      </p:sp>
      <p:pic>
        <p:nvPicPr>
          <p:cNvPr id="6" name="Picture 5">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4534" y="2576429"/>
            <a:ext cx="6442931" cy="3928616"/>
          </a:xfrm>
          <a:prstGeom prst="rect">
            <a:avLst/>
          </a:prstGeom>
        </p:spPr>
      </p:pic>
    </p:spTree>
    <p:extLst>
      <p:ext uri="{BB962C8B-B14F-4D97-AF65-F5344CB8AC3E}">
        <p14:creationId xmlns:p14="http://schemas.microsoft.com/office/powerpoint/2010/main" val="37429868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30692" y="2738061"/>
            <a:ext cx="1801523" cy="584775"/>
          </a:xfrm>
          <a:prstGeom prst="rect">
            <a:avLst/>
          </a:prstGeom>
          <a:noFill/>
        </p:spPr>
        <p:txBody>
          <a:bodyPr wrap="square" rtlCol="0">
            <a:spAutoFit/>
          </a:bodyPr>
          <a:lstStyle/>
          <a:p>
            <a:r>
              <a:rPr lang="en-US" sz="3200" dirty="0"/>
              <a:t>Scared</a:t>
            </a:r>
          </a:p>
        </p:txBody>
      </p:sp>
      <p:sp>
        <p:nvSpPr>
          <p:cNvPr id="5" name="TextBox 4"/>
          <p:cNvSpPr txBox="1"/>
          <p:nvPr/>
        </p:nvSpPr>
        <p:spPr>
          <a:xfrm>
            <a:off x="7440682" y="4987211"/>
            <a:ext cx="2970470" cy="584775"/>
          </a:xfrm>
          <a:prstGeom prst="rect">
            <a:avLst/>
          </a:prstGeom>
          <a:noFill/>
        </p:spPr>
        <p:txBody>
          <a:bodyPr wrap="square" rtlCol="0">
            <a:spAutoFit/>
          </a:bodyPr>
          <a:lstStyle/>
          <a:p>
            <a:r>
              <a:rPr lang="en-US" sz="3200" dirty="0"/>
              <a:t>Uncomfortable</a:t>
            </a:r>
          </a:p>
        </p:txBody>
      </p:sp>
      <p:sp>
        <p:nvSpPr>
          <p:cNvPr id="6" name="TextBox 5"/>
          <p:cNvSpPr txBox="1"/>
          <p:nvPr/>
        </p:nvSpPr>
        <p:spPr>
          <a:xfrm>
            <a:off x="6498379" y="4148552"/>
            <a:ext cx="3488775" cy="584775"/>
          </a:xfrm>
          <a:prstGeom prst="rect">
            <a:avLst/>
          </a:prstGeom>
          <a:noFill/>
        </p:spPr>
        <p:txBody>
          <a:bodyPr wrap="square" rtlCol="0">
            <a:spAutoFit/>
          </a:bodyPr>
          <a:lstStyle/>
          <a:p>
            <a:r>
              <a:rPr lang="en-US" sz="3200" dirty="0"/>
              <a:t>Self conscious</a:t>
            </a:r>
          </a:p>
        </p:txBody>
      </p:sp>
      <p:sp>
        <p:nvSpPr>
          <p:cNvPr id="10" name="TextBox 9"/>
          <p:cNvSpPr txBox="1"/>
          <p:nvPr/>
        </p:nvSpPr>
        <p:spPr>
          <a:xfrm>
            <a:off x="2088722" y="1114447"/>
            <a:ext cx="2179623" cy="707886"/>
          </a:xfrm>
          <a:prstGeom prst="rect">
            <a:avLst/>
          </a:prstGeom>
          <a:noFill/>
        </p:spPr>
        <p:txBody>
          <a:bodyPr wrap="square" rtlCol="0">
            <a:spAutoFit/>
          </a:bodyPr>
          <a:lstStyle/>
          <a:p>
            <a:r>
              <a:rPr lang="en-US" sz="4000" b="1" dirty="0">
                <a:solidFill>
                  <a:srgbClr val="00B050"/>
                </a:solidFill>
              </a:rPr>
              <a:t>Similar</a:t>
            </a:r>
          </a:p>
        </p:txBody>
      </p:sp>
      <p:sp>
        <p:nvSpPr>
          <p:cNvPr id="11" name="TextBox 10"/>
          <p:cNvSpPr txBox="1"/>
          <p:nvPr/>
        </p:nvSpPr>
        <p:spPr>
          <a:xfrm>
            <a:off x="7313958" y="3322836"/>
            <a:ext cx="1742519" cy="584775"/>
          </a:xfrm>
          <a:prstGeom prst="rect">
            <a:avLst/>
          </a:prstGeom>
          <a:noFill/>
        </p:spPr>
        <p:txBody>
          <a:bodyPr wrap="square" rtlCol="0">
            <a:spAutoFit/>
          </a:bodyPr>
          <a:lstStyle/>
          <a:p>
            <a:r>
              <a:rPr lang="en-US" sz="3200" dirty="0"/>
              <a:t>Stupid</a:t>
            </a:r>
          </a:p>
        </p:txBody>
      </p:sp>
      <p:sp>
        <p:nvSpPr>
          <p:cNvPr id="12" name="TextBox 11"/>
          <p:cNvSpPr txBox="1"/>
          <p:nvPr/>
        </p:nvSpPr>
        <p:spPr>
          <a:xfrm>
            <a:off x="3051755" y="2493282"/>
            <a:ext cx="2158348" cy="584775"/>
          </a:xfrm>
          <a:prstGeom prst="rect">
            <a:avLst/>
          </a:prstGeom>
          <a:noFill/>
        </p:spPr>
        <p:txBody>
          <a:bodyPr wrap="none" rtlCol="0">
            <a:spAutoFit/>
          </a:bodyPr>
          <a:lstStyle/>
          <a:p>
            <a:r>
              <a:rPr lang="en-US" sz="3200" dirty="0"/>
              <a:t>Understood</a:t>
            </a:r>
          </a:p>
        </p:txBody>
      </p:sp>
      <p:sp>
        <p:nvSpPr>
          <p:cNvPr id="13" name="TextBox 12"/>
          <p:cNvSpPr txBox="1"/>
          <p:nvPr/>
        </p:nvSpPr>
        <p:spPr>
          <a:xfrm>
            <a:off x="948124" y="4029411"/>
            <a:ext cx="2129109" cy="584775"/>
          </a:xfrm>
          <a:prstGeom prst="rect">
            <a:avLst/>
          </a:prstGeom>
          <a:noFill/>
        </p:spPr>
        <p:txBody>
          <a:bodyPr wrap="none" rtlCol="0">
            <a:spAutoFit/>
          </a:bodyPr>
          <a:lstStyle/>
          <a:p>
            <a:r>
              <a:rPr lang="en-US" sz="3200" dirty="0"/>
              <a:t>Community</a:t>
            </a:r>
          </a:p>
        </p:txBody>
      </p:sp>
      <p:sp>
        <p:nvSpPr>
          <p:cNvPr id="14" name="TextBox 13"/>
          <p:cNvSpPr txBox="1"/>
          <p:nvPr/>
        </p:nvSpPr>
        <p:spPr>
          <a:xfrm>
            <a:off x="3573784" y="3605367"/>
            <a:ext cx="886974" cy="584775"/>
          </a:xfrm>
          <a:prstGeom prst="rect">
            <a:avLst/>
          </a:prstGeom>
          <a:noFill/>
        </p:spPr>
        <p:txBody>
          <a:bodyPr wrap="none" rtlCol="0">
            <a:spAutoFit/>
          </a:bodyPr>
          <a:lstStyle/>
          <a:p>
            <a:r>
              <a:rPr lang="en-US" sz="3200" dirty="0"/>
              <a:t>Safe</a:t>
            </a:r>
          </a:p>
        </p:txBody>
      </p:sp>
      <p:sp>
        <p:nvSpPr>
          <p:cNvPr id="15" name="TextBox 14"/>
          <p:cNvSpPr txBox="1"/>
          <p:nvPr/>
        </p:nvSpPr>
        <p:spPr>
          <a:xfrm>
            <a:off x="3554047" y="4637238"/>
            <a:ext cx="1428596" cy="584775"/>
          </a:xfrm>
          <a:prstGeom prst="rect">
            <a:avLst/>
          </a:prstGeom>
          <a:noFill/>
        </p:spPr>
        <p:txBody>
          <a:bodyPr wrap="none" rtlCol="0">
            <a:spAutoFit/>
          </a:bodyPr>
          <a:lstStyle/>
          <a:p>
            <a:r>
              <a:rPr lang="en-US" sz="3200" dirty="0"/>
              <a:t>Normal</a:t>
            </a:r>
          </a:p>
        </p:txBody>
      </p:sp>
      <p:sp>
        <p:nvSpPr>
          <p:cNvPr id="16" name="TextBox 15"/>
          <p:cNvSpPr txBox="1"/>
          <p:nvPr/>
        </p:nvSpPr>
        <p:spPr>
          <a:xfrm>
            <a:off x="1143348" y="3079279"/>
            <a:ext cx="1332416" cy="584775"/>
          </a:xfrm>
          <a:prstGeom prst="rect">
            <a:avLst/>
          </a:prstGeom>
          <a:noFill/>
        </p:spPr>
        <p:txBody>
          <a:bodyPr wrap="none" rtlCol="0">
            <a:spAutoFit/>
          </a:bodyPr>
          <a:lstStyle/>
          <a:p>
            <a:r>
              <a:rPr lang="en-US" sz="3200" dirty="0"/>
              <a:t>Known</a:t>
            </a:r>
          </a:p>
        </p:txBody>
      </p:sp>
      <p:sp>
        <p:nvSpPr>
          <p:cNvPr id="17" name="TextBox 16"/>
          <p:cNvSpPr txBox="1"/>
          <p:nvPr/>
        </p:nvSpPr>
        <p:spPr>
          <a:xfrm>
            <a:off x="820140" y="1997960"/>
            <a:ext cx="2266967" cy="584775"/>
          </a:xfrm>
          <a:prstGeom prst="rect">
            <a:avLst/>
          </a:prstGeom>
          <a:noFill/>
        </p:spPr>
        <p:txBody>
          <a:bodyPr wrap="none" rtlCol="0">
            <a:spAutoFit/>
          </a:bodyPr>
          <a:lstStyle/>
          <a:p>
            <a:r>
              <a:rPr lang="en-US" sz="3200" dirty="0"/>
              <a:t>Comfortable</a:t>
            </a:r>
          </a:p>
        </p:txBody>
      </p:sp>
      <p:sp>
        <p:nvSpPr>
          <p:cNvPr id="18" name="TextBox 17"/>
          <p:cNvSpPr txBox="1"/>
          <p:nvPr/>
        </p:nvSpPr>
        <p:spPr>
          <a:xfrm>
            <a:off x="7059370" y="2271844"/>
            <a:ext cx="1600127" cy="584775"/>
          </a:xfrm>
          <a:prstGeom prst="rect">
            <a:avLst/>
          </a:prstGeom>
          <a:noFill/>
        </p:spPr>
        <p:txBody>
          <a:bodyPr wrap="square" rtlCol="0">
            <a:spAutoFit/>
          </a:bodyPr>
          <a:lstStyle/>
          <a:p>
            <a:r>
              <a:rPr lang="en-US" sz="3200" dirty="0"/>
              <a:t>Alone</a:t>
            </a:r>
          </a:p>
        </p:txBody>
      </p:sp>
      <p:sp>
        <p:nvSpPr>
          <p:cNvPr id="19" name="TextBox 18"/>
          <p:cNvSpPr txBox="1"/>
          <p:nvPr/>
        </p:nvSpPr>
        <p:spPr>
          <a:xfrm>
            <a:off x="9317426" y="2020556"/>
            <a:ext cx="2415765" cy="584775"/>
          </a:xfrm>
          <a:prstGeom prst="rect">
            <a:avLst/>
          </a:prstGeom>
          <a:noFill/>
        </p:spPr>
        <p:txBody>
          <a:bodyPr wrap="square" rtlCol="0">
            <a:spAutoFit/>
          </a:bodyPr>
          <a:lstStyle/>
          <a:p>
            <a:r>
              <a:rPr lang="en-US" sz="3200" dirty="0"/>
              <a:t>Awkward</a:t>
            </a:r>
          </a:p>
        </p:txBody>
      </p:sp>
      <p:sp>
        <p:nvSpPr>
          <p:cNvPr id="20" name="TextBox 19"/>
          <p:cNvSpPr txBox="1"/>
          <p:nvPr/>
        </p:nvSpPr>
        <p:spPr>
          <a:xfrm>
            <a:off x="7738497" y="1049567"/>
            <a:ext cx="2374839" cy="769441"/>
          </a:xfrm>
          <a:prstGeom prst="rect">
            <a:avLst/>
          </a:prstGeom>
          <a:noFill/>
        </p:spPr>
        <p:txBody>
          <a:bodyPr wrap="square" rtlCol="0">
            <a:spAutoFit/>
          </a:bodyPr>
          <a:lstStyle/>
          <a:p>
            <a:r>
              <a:rPr lang="en-US" sz="4400" b="1" dirty="0">
                <a:solidFill>
                  <a:srgbClr val="FF0000"/>
                </a:solidFill>
              </a:rPr>
              <a:t>Different</a:t>
            </a:r>
          </a:p>
        </p:txBody>
      </p:sp>
      <p:sp>
        <p:nvSpPr>
          <p:cNvPr id="3" name="TextBox 2"/>
          <p:cNvSpPr txBox="1"/>
          <p:nvPr/>
        </p:nvSpPr>
        <p:spPr>
          <a:xfrm>
            <a:off x="2262312" y="4979543"/>
            <a:ext cx="1046505" cy="584775"/>
          </a:xfrm>
          <a:prstGeom prst="rect">
            <a:avLst/>
          </a:prstGeom>
          <a:noFill/>
        </p:spPr>
        <p:txBody>
          <a:bodyPr wrap="none" rtlCol="0">
            <a:spAutoFit/>
          </a:bodyPr>
          <a:lstStyle/>
          <a:p>
            <a:r>
              <a:rPr lang="en-US" sz="3200" dirty="0"/>
              <a:t>Right</a:t>
            </a:r>
          </a:p>
        </p:txBody>
      </p:sp>
      <p:sp>
        <p:nvSpPr>
          <p:cNvPr id="23" name="TextBox 22"/>
          <p:cNvSpPr txBox="1"/>
          <p:nvPr/>
        </p:nvSpPr>
        <p:spPr>
          <a:xfrm>
            <a:off x="9927574" y="4199848"/>
            <a:ext cx="1805617" cy="584775"/>
          </a:xfrm>
          <a:prstGeom prst="rect">
            <a:avLst/>
          </a:prstGeom>
          <a:noFill/>
        </p:spPr>
        <p:txBody>
          <a:bodyPr wrap="square" rtlCol="0">
            <a:spAutoFit/>
          </a:bodyPr>
          <a:lstStyle/>
          <a:p>
            <a:r>
              <a:rPr lang="en-US" sz="3200" dirty="0"/>
              <a:t>Wrong</a:t>
            </a:r>
          </a:p>
        </p:txBody>
      </p:sp>
      <p:sp>
        <p:nvSpPr>
          <p:cNvPr id="8" name="TextBox 7"/>
          <p:cNvSpPr txBox="1"/>
          <p:nvPr/>
        </p:nvSpPr>
        <p:spPr>
          <a:xfrm>
            <a:off x="4460758" y="218570"/>
            <a:ext cx="2641044" cy="830997"/>
          </a:xfrm>
          <a:prstGeom prst="rect">
            <a:avLst/>
          </a:prstGeom>
          <a:noFill/>
        </p:spPr>
        <p:txBody>
          <a:bodyPr wrap="none" rtlCol="0">
            <a:spAutoFit/>
          </a:bodyPr>
          <a:lstStyle/>
          <a:p>
            <a:r>
              <a:rPr lang="en-US" sz="4800" dirty="0" smtClean="0">
                <a:latin typeface="+mj-lt"/>
              </a:rPr>
              <a:t>Fitting In?</a:t>
            </a:r>
            <a:endParaRPr lang="en-US" sz="4800" dirty="0">
              <a:latin typeface="+mj-lt"/>
            </a:endParaRPr>
          </a:p>
        </p:txBody>
      </p:sp>
      <p:sp>
        <p:nvSpPr>
          <p:cNvPr id="9" name="TextBox 8"/>
          <p:cNvSpPr txBox="1"/>
          <p:nvPr/>
        </p:nvSpPr>
        <p:spPr>
          <a:xfrm>
            <a:off x="3857099" y="5815116"/>
            <a:ext cx="5221558" cy="769441"/>
          </a:xfrm>
          <a:prstGeom prst="rect">
            <a:avLst/>
          </a:prstGeom>
          <a:noFill/>
        </p:spPr>
        <p:txBody>
          <a:bodyPr wrap="none" rtlCol="0">
            <a:spAutoFit/>
          </a:bodyPr>
          <a:lstStyle/>
          <a:p>
            <a:r>
              <a:rPr lang="en-US" sz="4400" dirty="0">
                <a:solidFill>
                  <a:schemeClr val="accent1">
                    <a:lumMod val="75000"/>
                  </a:schemeClr>
                </a:solidFill>
              </a:rPr>
              <a:t>Fitting in Feels Better!</a:t>
            </a:r>
          </a:p>
        </p:txBody>
      </p:sp>
    </p:spTree>
    <p:extLst>
      <p:ext uri="{BB962C8B-B14F-4D97-AF65-F5344CB8AC3E}">
        <p14:creationId xmlns:p14="http://schemas.microsoft.com/office/powerpoint/2010/main" val="100878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0" grpId="0"/>
      <p:bldP spid="11" grpId="0"/>
      <p:bldP spid="12" grpId="0"/>
      <p:bldP spid="13" grpId="0"/>
      <p:bldP spid="14" grpId="0"/>
      <p:bldP spid="15" grpId="0"/>
      <p:bldP spid="16" grpId="0"/>
      <p:bldP spid="17" grpId="0"/>
      <p:bldP spid="18" grpId="0"/>
      <p:bldP spid="19" grpId="0"/>
      <p:bldP spid="20" grpId="0"/>
      <p:bldP spid="3" grpId="0"/>
      <p:bldP spid="23"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05081"/>
            <a:ext cx="7966710" cy="1325563"/>
          </a:xfrm>
        </p:spPr>
        <p:txBody>
          <a:bodyPr>
            <a:normAutofit/>
          </a:bodyPr>
          <a:lstStyle/>
          <a:p>
            <a:pPr algn="ctr"/>
            <a:r>
              <a:rPr lang="en-US" sz="4800" dirty="0"/>
              <a:t>Affinity Bias</a:t>
            </a:r>
          </a:p>
        </p:txBody>
      </p:sp>
      <p:sp>
        <p:nvSpPr>
          <p:cNvPr id="3" name="Content Placeholder 2"/>
          <p:cNvSpPr>
            <a:spLocks noGrp="1"/>
          </p:cNvSpPr>
          <p:nvPr>
            <p:ph idx="1"/>
          </p:nvPr>
        </p:nvSpPr>
        <p:spPr>
          <a:xfrm>
            <a:off x="489857" y="1172776"/>
            <a:ext cx="11506199" cy="2005110"/>
          </a:xfrm>
        </p:spPr>
        <p:txBody>
          <a:bodyPr>
            <a:noAutofit/>
          </a:bodyPr>
          <a:lstStyle/>
          <a:p>
            <a:r>
              <a:rPr lang="en-US" b="1" dirty="0"/>
              <a:t>I</a:t>
            </a:r>
            <a:r>
              <a:rPr lang="en-US" b="1" dirty="0" smtClean="0"/>
              <a:t>n-group</a:t>
            </a:r>
            <a:r>
              <a:rPr lang="en-US" dirty="0"/>
              <a:t> </a:t>
            </a:r>
            <a:r>
              <a:rPr lang="en-US" dirty="0" smtClean="0"/>
              <a:t>- </a:t>
            </a:r>
            <a:r>
              <a:rPr lang="en-US" dirty="0" smtClean="0">
                <a:hlinkClick r:id="rId2" tooltip="Social group"/>
              </a:rPr>
              <a:t>social </a:t>
            </a:r>
            <a:r>
              <a:rPr lang="en-US" dirty="0">
                <a:hlinkClick r:id="rId2" tooltip="Social group"/>
              </a:rPr>
              <a:t>group</a:t>
            </a:r>
            <a:r>
              <a:rPr lang="en-US" dirty="0"/>
              <a:t> to which a person </a:t>
            </a:r>
            <a:r>
              <a:rPr lang="en-US" dirty="0">
                <a:hlinkClick r:id="rId3" tooltip="Self-categorization theory"/>
              </a:rPr>
              <a:t>psychologically identifies</a:t>
            </a:r>
            <a:r>
              <a:rPr lang="en-US" dirty="0"/>
              <a:t> as being a </a:t>
            </a:r>
            <a:r>
              <a:rPr lang="en-US" dirty="0" smtClean="0"/>
              <a:t>member ( race, culture, gender, age, religion, etc., etc., etc.) </a:t>
            </a:r>
          </a:p>
          <a:p>
            <a:r>
              <a:rPr lang="en-US" dirty="0" smtClean="0"/>
              <a:t>Deep </a:t>
            </a:r>
            <a:r>
              <a:rPr lang="en-US" dirty="0"/>
              <a:t>human need to be part of </a:t>
            </a:r>
            <a:r>
              <a:rPr lang="en-US" dirty="0" smtClean="0"/>
              <a:t>an “in-group”</a:t>
            </a:r>
            <a:endParaRPr lang="en-US" dirty="0"/>
          </a:p>
          <a:p>
            <a:r>
              <a:rPr lang="en-US" dirty="0" smtClean="0"/>
              <a:t>Same brain neuropathways </a:t>
            </a:r>
            <a:r>
              <a:rPr lang="en-US" dirty="0"/>
              <a:t>for </a:t>
            </a:r>
            <a:r>
              <a:rPr lang="en-US" dirty="0" smtClean="0"/>
              <a:t>ourselves </a:t>
            </a:r>
            <a:r>
              <a:rPr lang="en-US" dirty="0"/>
              <a:t>and those in our </a:t>
            </a:r>
            <a:r>
              <a:rPr lang="en-US" dirty="0" smtClean="0"/>
              <a:t>“</a:t>
            </a:r>
            <a:r>
              <a:rPr lang="en-US" dirty="0"/>
              <a:t>i</a:t>
            </a:r>
            <a:r>
              <a:rPr lang="en-US" dirty="0" smtClean="0"/>
              <a:t>n-group</a:t>
            </a:r>
            <a:r>
              <a:rPr lang="en-US" dirty="0"/>
              <a:t>”</a:t>
            </a:r>
          </a:p>
          <a:p>
            <a:r>
              <a:rPr lang="en-US" dirty="0"/>
              <a:t>Different neuropathways for those in our </a:t>
            </a:r>
            <a:r>
              <a:rPr lang="en-US" dirty="0" smtClean="0"/>
              <a:t>“</a:t>
            </a:r>
            <a:r>
              <a:rPr lang="en-US" dirty="0"/>
              <a:t>o</a:t>
            </a:r>
            <a:r>
              <a:rPr lang="en-US" dirty="0" smtClean="0"/>
              <a:t>ut-group</a:t>
            </a:r>
            <a:r>
              <a:rPr lang="en-US" dirty="0"/>
              <a:t>”</a:t>
            </a:r>
          </a:p>
          <a:p>
            <a:pPr marL="0" indent="-114300">
              <a:buNone/>
            </a:pPr>
            <a:endParaRPr lang="en-US" dirty="0"/>
          </a:p>
          <a:p>
            <a:pPr marL="0" indent="0">
              <a:buNone/>
            </a:pP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2650" y="3788229"/>
            <a:ext cx="2248877" cy="2738876"/>
          </a:xfrm>
          <a:prstGeom prst="rect">
            <a:avLst/>
          </a:prstGeom>
        </p:spPr>
      </p:pic>
      <p:sp>
        <p:nvSpPr>
          <p:cNvPr id="5" name="TextBox 4"/>
          <p:cNvSpPr txBox="1"/>
          <p:nvPr/>
        </p:nvSpPr>
        <p:spPr>
          <a:xfrm>
            <a:off x="4908006" y="3792961"/>
            <a:ext cx="6228080" cy="954107"/>
          </a:xfrm>
          <a:prstGeom prst="rect">
            <a:avLst/>
          </a:prstGeom>
          <a:solidFill>
            <a:schemeClr val="bg1">
              <a:lumMod val="85000"/>
            </a:schemeClr>
          </a:solidFill>
        </p:spPr>
        <p:txBody>
          <a:bodyPr wrap="square" rtlCol="0">
            <a:spAutoFit/>
          </a:bodyPr>
          <a:lstStyle/>
          <a:p>
            <a:r>
              <a:rPr lang="en-US" sz="2800" dirty="0"/>
              <a:t>Increased indifference to the success or failure of people in our </a:t>
            </a:r>
            <a:r>
              <a:rPr lang="en-US" sz="2800" dirty="0" smtClean="0"/>
              <a:t>out-group</a:t>
            </a:r>
            <a:endParaRPr lang="en-US" sz="2800" dirty="0"/>
          </a:p>
        </p:txBody>
      </p:sp>
      <p:sp>
        <p:nvSpPr>
          <p:cNvPr id="6" name="TextBox 5"/>
          <p:cNvSpPr txBox="1"/>
          <p:nvPr/>
        </p:nvSpPr>
        <p:spPr>
          <a:xfrm>
            <a:off x="4908006" y="4991816"/>
            <a:ext cx="6228080" cy="954107"/>
          </a:xfrm>
          <a:prstGeom prst="rect">
            <a:avLst/>
          </a:prstGeom>
          <a:solidFill>
            <a:schemeClr val="bg1">
              <a:lumMod val="85000"/>
            </a:schemeClr>
          </a:solidFill>
        </p:spPr>
        <p:txBody>
          <a:bodyPr wrap="square" rtlCol="0">
            <a:spAutoFit/>
          </a:bodyPr>
          <a:lstStyle/>
          <a:p>
            <a:r>
              <a:rPr lang="en-US" sz="2800" dirty="0"/>
              <a:t>Much easier to express anger or irritation with people from our </a:t>
            </a:r>
            <a:r>
              <a:rPr lang="en-US" sz="2800" dirty="0" smtClean="0"/>
              <a:t>out-group</a:t>
            </a:r>
            <a:endParaRPr lang="en-US" sz="2800" dirty="0"/>
          </a:p>
        </p:txBody>
      </p:sp>
    </p:spTree>
    <p:extLst>
      <p:ext uri="{BB962C8B-B14F-4D97-AF65-F5344CB8AC3E}">
        <p14:creationId xmlns:p14="http://schemas.microsoft.com/office/powerpoint/2010/main" val="123472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01879" y="2224424"/>
            <a:ext cx="2216889" cy="3046988"/>
          </a:xfrm>
          <a:prstGeom prst="rect">
            <a:avLst/>
          </a:prstGeom>
          <a:noFill/>
        </p:spPr>
        <p:txBody>
          <a:bodyPr wrap="none" rtlCol="0">
            <a:spAutoFit/>
          </a:bodyPr>
          <a:lstStyle/>
          <a:p>
            <a:r>
              <a:rPr lang="en-US" sz="3200" dirty="0"/>
              <a:t>Unhealthy</a:t>
            </a:r>
          </a:p>
          <a:p>
            <a:r>
              <a:rPr lang="en-US" sz="3200" dirty="0"/>
              <a:t>Uneducated</a:t>
            </a:r>
          </a:p>
          <a:p>
            <a:r>
              <a:rPr lang="en-US" sz="3200" dirty="0"/>
              <a:t>Grateful</a:t>
            </a:r>
          </a:p>
          <a:p>
            <a:r>
              <a:rPr lang="en-US" sz="3200" dirty="0"/>
              <a:t>Lazy</a:t>
            </a:r>
          </a:p>
          <a:p>
            <a:r>
              <a:rPr lang="en-US" sz="3200" dirty="0"/>
              <a:t>Unlucky</a:t>
            </a:r>
          </a:p>
          <a:p>
            <a:r>
              <a:rPr lang="en-US" sz="3200" dirty="0"/>
              <a:t>….???</a:t>
            </a:r>
          </a:p>
        </p:txBody>
      </p:sp>
      <p:sp>
        <p:nvSpPr>
          <p:cNvPr id="6" name="Rectangle 5"/>
          <p:cNvSpPr/>
          <p:nvPr/>
        </p:nvSpPr>
        <p:spPr>
          <a:xfrm flipV="1">
            <a:off x="7315955" y="5225693"/>
            <a:ext cx="2502813"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7535915" y="1578092"/>
            <a:ext cx="2062892" cy="646331"/>
          </a:xfrm>
          <a:prstGeom prst="rect">
            <a:avLst/>
          </a:prstGeom>
          <a:solidFill>
            <a:schemeClr val="tx2">
              <a:lumMod val="60000"/>
              <a:lumOff val="40000"/>
            </a:schemeClr>
          </a:solidFill>
        </p:spPr>
        <p:txBody>
          <a:bodyPr wrap="square" rtlCol="0">
            <a:spAutoFit/>
          </a:bodyPr>
          <a:lstStyle/>
          <a:p>
            <a:pPr algn="ctr"/>
            <a:r>
              <a:rPr lang="en-US" sz="3600" dirty="0">
                <a:solidFill>
                  <a:schemeClr val="bg1"/>
                </a:solidFill>
              </a:rPr>
              <a:t>Clients</a:t>
            </a:r>
          </a:p>
        </p:txBody>
      </p:sp>
      <p:sp>
        <p:nvSpPr>
          <p:cNvPr id="9" name="TextBox 8"/>
          <p:cNvSpPr txBox="1"/>
          <p:nvPr/>
        </p:nvSpPr>
        <p:spPr>
          <a:xfrm>
            <a:off x="2004730" y="2228161"/>
            <a:ext cx="2112310" cy="3046988"/>
          </a:xfrm>
          <a:prstGeom prst="rect">
            <a:avLst/>
          </a:prstGeom>
          <a:noFill/>
        </p:spPr>
        <p:txBody>
          <a:bodyPr wrap="none" rtlCol="0">
            <a:spAutoFit/>
          </a:bodyPr>
          <a:lstStyle/>
          <a:p>
            <a:r>
              <a:rPr lang="en-US" sz="3200" dirty="0"/>
              <a:t>Wealthy</a:t>
            </a:r>
          </a:p>
          <a:p>
            <a:r>
              <a:rPr lang="en-US" sz="3200" dirty="0"/>
              <a:t>Educated</a:t>
            </a:r>
          </a:p>
          <a:p>
            <a:r>
              <a:rPr lang="en-US" sz="3200" dirty="0"/>
              <a:t>Helpful</a:t>
            </a:r>
          </a:p>
          <a:p>
            <a:r>
              <a:rPr lang="en-US" sz="3200" dirty="0"/>
              <a:t>Judgmental</a:t>
            </a:r>
          </a:p>
          <a:p>
            <a:r>
              <a:rPr lang="en-US" sz="3200" dirty="0"/>
              <a:t>Lucky</a:t>
            </a:r>
          </a:p>
          <a:p>
            <a:r>
              <a:rPr lang="en-US" sz="3200" dirty="0"/>
              <a:t>…????</a:t>
            </a:r>
          </a:p>
        </p:txBody>
      </p:sp>
      <p:sp>
        <p:nvSpPr>
          <p:cNvPr id="11" name="TextBox 10"/>
          <p:cNvSpPr txBox="1"/>
          <p:nvPr/>
        </p:nvSpPr>
        <p:spPr>
          <a:xfrm>
            <a:off x="1667514" y="1578093"/>
            <a:ext cx="2786742" cy="646331"/>
          </a:xfrm>
          <a:prstGeom prst="rect">
            <a:avLst/>
          </a:prstGeom>
          <a:solidFill>
            <a:schemeClr val="tx2">
              <a:lumMod val="60000"/>
              <a:lumOff val="40000"/>
            </a:schemeClr>
          </a:solidFill>
        </p:spPr>
        <p:txBody>
          <a:bodyPr wrap="square" rtlCol="0">
            <a:spAutoFit/>
          </a:bodyPr>
          <a:lstStyle/>
          <a:p>
            <a:pPr algn="ctr"/>
            <a:r>
              <a:rPr lang="en-US" sz="3600" dirty="0">
                <a:solidFill>
                  <a:schemeClr val="bg1"/>
                </a:solidFill>
              </a:rPr>
              <a:t>Volunteers</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8403" y="171301"/>
            <a:ext cx="4114800" cy="1914086"/>
          </a:xfrm>
          <a:prstGeom prst="rect">
            <a:avLst/>
          </a:prstGeom>
        </p:spPr>
      </p:pic>
      <p:sp>
        <p:nvSpPr>
          <p:cNvPr id="16" name="Rectangle 15"/>
          <p:cNvSpPr/>
          <p:nvPr/>
        </p:nvSpPr>
        <p:spPr>
          <a:xfrm>
            <a:off x="1667515" y="5225692"/>
            <a:ext cx="2786742"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p:cNvSpPr>
            <a:spLocks noGrp="1"/>
          </p:cNvSpPr>
          <p:nvPr>
            <p:ph type="title"/>
          </p:nvPr>
        </p:nvSpPr>
        <p:spPr>
          <a:xfrm>
            <a:off x="2463073" y="5555529"/>
            <a:ext cx="6957224" cy="1009809"/>
          </a:xfrm>
        </p:spPr>
        <p:txBody>
          <a:bodyPr>
            <a:normAutofit/>
          </a:bodyPr>
          <a:lstStyle/>
          <a:p>
            <a:pPr algn="ctr"/>
            <a:r>
              <a:rPr lang="en-US" b="1" dirty="0" smtClean="0"/>
              <a:t>What’s Real?</a:t>
            </a:r>
            <a:endParaRPr lang="en-US" b="1" dirty="0"/>
          </a:p>
        </p:txBody>
      </p:sp>
    </p:spTree>
    <p:extLst>
      <p:ext uri="{BB962C8B-B14F-4D97-AF65-F5344CB8AC3E}">
        <p14:creationId xmlns:p14="http://schemas.microsoft.com/office/powerpoint/2010/main" val="418221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0329" y="142204"/>
            <a:ext cx="6571343" cy="1049235"/>
          </a:xfrm>
        </p:spPr>
        <p:txBody>
          <a:bodyPr>
            <a:normAutofit/>
          </a:bodyPr>
          <a:lstStyle/>
          <a:p>
            <a:pPr algn="ctr"/>
            <a:r>
              <a:rPr lang="en-US" sz="4800" dirty="0"/>
              <a:t>Background</a:t>
            </a:r>
          </a:p>
        </p:txBody>
      </p:sp>
      <p:sp>
        <p:nvSpPr>
          <p:cNvPr id="3" name="Content Placeholder 2"/>
          <p:cNvSpPr>
            <a:spLocks noGrp="1"/>
          </p:cNvSpPr>
          <p:nvPr>
            <p:ph idx="1"/>
          </p:nvPr>
        </p:nvSpPr>
        <p:spPr>
          <a:xfrm>
            <a:off x="911687" y="2307693"/>
            <a:ext cx="7389692" cy="2593657"/>
          </a:xfrm>
        </p:spPr>
        <p:txBody>
          <a:bodyPr>
            <a:noAutofit/>
          </a:bodyPr>
          <a:lstStyle/>
          <a:p>
            <a:r>
              <a:rPr lang="en-US" sz="3600" dirty="0"/>
              <a:t>Clients demographics </a:t>
            </a:r>
          </a:p>
          <a:p>
            <a:r>
              <a:rPr lang="en-US" sz="3600" dirty="0"/>
              <a:t>Volunteer demographics</a:t>
            </a:r>
          </a:p>
          <a:p>
            <a:r>
              <a:rPr lang="en-US" sz="3600" dirty="0"/>
              <a:t>Improve understanding and communication</a:t>
            </a:r>
          </a:p>
          <a:p>
            <a:r>
              <a:rPr lang="en-US" sz="3600" dirty="0"/>
              <a:t>Improve customer service</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9213"/>
          <a:stretch/>
        </p:blipFill>
        <p:spPr>
          <a:xfrm>
            <a:off x="7064076" y="2205116"/>
            <a:ext cx="3869979" cy="2968122"/>
          </a:xfrm>
          <a:prstGeom prst="rect">
            <a:avLst/>
          </a:prstGeom>
        </p:spPr>
      </p:pic>
      <p:sp>
        <p:nvSpPr>
          <p:cNvPr id="5" name="TextBox 4"/>
          <p:cNvSpPr txBox="1"/>
          <p:nvPr/>
        </p:nvSpPr>
        <p:spPr>
          <a:xfrm>
            <a:off x="1689859" y="1071427"/>
            <a:ext cx="8812282" cy="954107"/>
          </a:xfrm>
          <a:prstGeom prst="rect">
            <a:avLst/>
          </a:prstGeom>
          <a:noFill/>
        </p:spPr>
        <p:txBody>
          <a:bodyPr wrap="square" rtlCol="0">
            <a:spAutoFit/>
          </a:bodyPr>
          <a:lstStyle/>
          <a:p>
            <a:pPr algn="ctr"/>
            <a:r>
              <a:rPr lang="en-US" sz="2800" b="1" dirty="0">
                <a:solidFill>
                  <a:srgbClr val="0070C0"/>
                </a:solidFill>
              </a:rPr>
              <a:t>Sunnyvale Community Services </a:t>
            </a:r>
            <a:r>
              <a:rPr lang="en-US" sz="2800" b="1" dirty="0"/>
              <a:t>▻</a:t>
            </a:r>
            <a:r>
              <a:rPr lang="en-US" sz="2800" b="1" dirty="0">
                <a:solidFill>
                  <a:srgbClr val="0070C0"/>
                </a:solidFill>
              </a:rPr>
              <a:t> 1970</a:t>
            </a:r>
          </a:p>
          <a:p>
            <a:pPr algn="ctr"/>
            <a:r>
              <a:rPr lang="en-US" sz="2800" b="1" dirty="0">
                <a:solidFill>
                  <a:srgbClr val="0070C0"/>
                </a:solidFill>
              </a:rPr>
              <a:t>Financial Assistance </a:t>
            </a:r>
            <a:r>
              <a:rPr lang="en-US" sz="2800" b="1" dirty="0"/>
              <a:t>▻</a:t>
            </a:r>
            <a:r>
              <a:rPr lang="en-US" sz="2800" b="1" dirty="0">
                <a:solidFill>
                  <a:srgbClr val="0070C0"/>
                </a:solidFill>
              </a:rPr>
              <a:t> Food Distribution </a:t>
            </a:r>
            <a:r>
              <a:rPr lang="en-US" sz="2800" b="1" dirty="0"/>
              <a:t>▻</a:t>
            </a:r>
            <a:r>
              <a:rPr lang="en-US" sz="2800" b="1" dirty="0">
                <a:solidFill>
                  <a:srgbClr val="0070C0"/>
                </a:solidFill>
              </a:rPr>
              <a:t> 6,500 Clients/yr.</a:t>
            </a:r>
            <a:endParaRPr lang="en-US" sz="2800" b="1" dirty="0"/>
          </a:p>
        </p:txBody>
      </p:sp>
      <p:sp>
        <p:nvSpPr>
          <p:cNvPr id="7" name="TextBox 6"/>
          <p:cNvSpPr txBox="1"/>
          <p:nvPr/>
        </p:nvSpPr>
        <p:spPr>
          <a:xfrm>
            <a:off x="3615221" y="5352821"/>
            <a:ext cx="5383845" cy="1815882"/>
          </a:xfrm>
          <a:prstGeom prst="rect">
            <a:avLst/>
          </a:prstGeom>
          <a:noFill/>
        </p:spPr>
        <p:txBody>
          <a:bodyPr wrap="none" rtlCol="0">
            <a:spAutoFit/>
          </a:bodyPr>
          <a:lstStyle/>
          <a:p>
            <a:pPr algn="ctr"/>
            <a:r>
              <a:rPr lang="en-US" sz="4400" dirty="0"/>
              <a:t>Difficult Topics </a:t>
            </a:r>
            <a:endParaRPr lang="en-US" sz="4400" dirty="0" smtClean="0"/>
          </a:p>
          <a:p>
            <a:pPr algn="ctr"/>
            <a:r>
              <a:rPr lang="en-US" sz="4400" dirty="0" smtClean="0"/>
              <a:t>Work </a:t>
            </a:r>
            <a:r>
              <a:rPr lang="en-US" sz="4400" dirty="0"/>
              <a:t>and in the World</a:t>
            </a:r>
          </a:p>
          <a:p>
            <a:pPr algn="ctr"/>
            <a:endParaRPr lang="en-US" sz="2400" dirty="0"/>
          </a:p>
        </p:txBody>
      </p:sp>
    </p:spTree>
    <p:extLst>
      <p:ext uri="{BB962C8B-B14F-4D97-AF65-F5344CB8AC3E}">
        <p14:creationId xmlns:p14="http://schemas.microsoft.com/office/powerpoint/2010/main" val="34094942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1417" y="435688"/>
            <a:ext cx="5167232" cy="2906568"/>
          </a:xfrm>
          <a:prstGeom prst="rect">
            <a:avLst/>
          </a:prstGeom>
        </p:spPr>
      </p:pic>
      <p:sp>
        <p:nvSpPr>
          <p:cNvPr id="7" name="TextBox 6"/>
          <p:cNvSpPr txBox="1"/>
          <p:nvPr/>
        </p:nvSpPr>
        <p:spPr>
          <a:xfrm>
            <a:off x="8588829" y="2325522"/>
            <a:ext cx="2848024" cy="3416320"/>
          </a:xfrm>
          <a:prstGeom prst="rect">
            <a:avLst/>
          </a:prstGeom>
          <a:noFill/>
        </p:spPr>
        <p:txBody>
          <a:bodyPr wrap="none" rtlCol="0">
            <a:spAutoFit/>
          </a:bodyPr>
          <a:lstStyle/>
          <a:p>
            <a:r>
              <a:rPr lang="en-US" sz="2400" dirty="0" smtClean="0"/>
              <a:t>Health</a:t>
            </a:r>
          </a:p>
          <a:p>
            <a:r>
              <a:rPr lang="en-US" sz="2400" dirty="0"/>
              <a:t>Employment </a:t>
            </a:r>
            <a:endParaRPr lang="en-US" sz="2400" dirty="0" smtClean="0"/>
          </a:p>
          <a:p>
            <a:r>
              <a:rPr lang="en-US" sz="2400" dirty="0" smtClean="0"/>
              <a:t>Bank Account History</a:t>
            </a:r>
            <a:endParaRPr lang="en-US" sz="2400" dirty="0"/>
          </a:p>
          <a:p>
            <a:r>
              <a:rPr lang="en-US" sz="2400" dirty="0" smtClean="0"/>
              <a:t>Food</a:t>
            </a:r>
            <a:endParaRPr lang="en-US" sz="2400" dirty="0"/>
          </a:p>
          <a:p>
            <a:r>
              <a:rPr lang="en-US" sz="2400" dirty="0"/>
              <a:t>Mental State</a:t>
            </a:r>
          </a:p>
          <a:p>
            <a:r>
              <a:rPr lang="en-US" sz="2400" dirty="0"/>
              <a:t>Education</a:t>
            </a:r>
          </a:p>
          <a:p>
            <a:r>
              <a:rPr lang="en-US" sz="2400" dirty="0"/>
              <a:t>Their Story</a:t>
            </a:r>
          </a:p>
          <a:p>
            <a:r>
              <a:rPr lang="en-US" sz="2400" dirty="0"/>
              <a:t>Hard Work</a:t>
            </a:r>
          </a:p>
          <a:p>
            <a:r>
              <a:rPr lang="en-US" sz="2400" dirty="0"/>
              <a:t>Learning </a:t>
            </a:r>
            <a:r>
              <a:rPr lang="en-US" sz="2400" dirty="0" smtClean="0"/>
              <a:t>Challenges</a:t>
            </a:r>
            <a:endParaRPr lang="en-US" sz="2400" dirty="0"/>
          </a:p>
        </p:txBody>
      </p:sp>
      <p:sp>
        <p:nvSpPr>
          <p:cNvPr id="8" name="Rectangle 7"/>
          <p:cNvSpPr/>
          <p:nvPr/>
        </p:nvSpPr>
        <p:spPr>
          <a:xfrm>
            <a:off x="1153797" y="5766602"/>
            <a:ext cx="2927182"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287537" y="2327422"/>
            <a:ext cx="2927182" cy="3416320"/>
          </a:xfrm>
          <a:prstGeom prst="rect">
            <a:avLst/>
          </a:prstGeom>
          <a:noFill/>
        </p:spPr>
        <p:txBody>
          <a:bodyPr wrap="square" rtlCol="0">
            <a:spAutoFit/>
          </a:bodyPr>
          <a:lstStyle/>
          <a:p>
            <a:r>
              <a:rPr lang="en-US" sz="2400" dirty="0"/>
              <a:t>Health</a:t>
            </a:r>
          </a:p>
          <a:p>
            <a:r>
              <a:rPr lang="en-US" sz="2400" dirty="0"/>
              <a:t>Employment </a:t>
            </a:r>
          </a:p>
          <a:p>
            <a:r>
              <a:rPr lang="en-US" sz="2400" dirty="0"/>
              <a:t>Bank </a:t>
            </a:r>
            <a:r>
              <a:rPr lang="en-US" sz="2400" dirty="0" smtClean="0"/>
              <a:t>Account</a:t>
            </a:r>
            <a:endParaRPr lang="en-US" sz="2400" dirty="0"/>
          </a:p>
          <a:p>
            <a:r>
              <a:rPr lang="en-US" sz="2400" dirty="0"/>
              <a:t>Food</a:t>
            </a:r>
          </a:p>
          <a:p>
            <a:r>
              <a:rPr lang="en-US" sz="2400" dirty="0"/>
              <a:t>Mental State</a:t>
            </a:r>
          </a:p>
          <a:p>
            <a:r>
              <a:rPr lang="en-US" sz="2400" dirty="0"/>
              <a:t>Education</a:t>
            </a:r>
          </a:p>
          <a:p>
            <a:r>
              <a:rPr lang="en-US" sz="2400" dirty="0"/>
              <a:t>Their </a:t>
            </a:r>
            <a:r>
              <a:rPr lang="en-US" sz="2400" dirty="0" smtClean="0"/>
              <a:t>Story</a:t>
            </a:r>
            <a:endParaRPr lang="en-US" sz="2400" dirty="0"/>
          </a:p>
          <a:p>
            <a:r>
              <a:rPr lang="en-US" sz="2400" dirty="0"/>
              <a:t>Hard Work</a:t>
            </a:r>
          </a:p>
          <a:p>
            <a:r>
              <a:rPr lang="en-US" sz="2400" dirty="0"/>
              <a:t>Learning Challenges</a:t>
            </a:r>
          </a:p>
        </p:txBody>
      </p:sp>
      <p:sp>
        <p:nvSpPr>
          <p:cNvPr id="15" name="Rectangle 14"/>
          <p:cNvSpPr/>
          <p:nvPr/>
        </p:nvSpPr>
        <p:spPr>
          <a:xfrm>
            <a:off x="8308649" y="5720883"/>
            <a:ext cx="2927182"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2617388" y="5837081"/>
            <a:ext cx="6957224" cy="1009809"/>
          </a:xfrm>
        </p:spPr>
        <p:txBody>
          <a:bodyPr>
            <a:normAutofit/>
          </a:bodyPr>
          <a:lstStyle/>
          <a:p>
            <a:pPr algn="ctr"/>
            <a:r>
              <a:rPr lang="en-US" b="1" dirty="0" smtClean="0"/>
              <a:t>Know Very Little!</a:t>
            </a:r>
            <a:endParaRPr lang="en-US" b="1" dirty="0"/>
          </a:p>
        </p:txBody>
      </p:sp>
      <p:sp>
        <p:nvSpPr>
          <p:cNvPr id="13" name="TextBox 12"/>
          <p:cNvSpPr txBox="1"/>
          <p:nvPr/>
        </p:nvSpPr>
        <p:spPr>
          <a:xfrm>
            <a:off x="8485789" y="1681091"/>
            <a:ext cx="2062892" cy="646331"/>
          </a:xfrm>
          <a:prstGeom prst="rect">
            <a:avLst/>
          </a:prstGeom>
          <a:solidFill>
            <a:schemeClr val="tx2">
              <a:lumMod val="60000"/>
              <a:lumOff val="40000"/>
            </a:schemeClr>
          </a:solidFill>
        </p:spPr>
        <p:txBody>
          <a:bodyPr wrap="square" rtlCol="0">
            <a:spAutoFit/>
          </a:bodyPr>
          <a:lstStyle/>
          <a:p>
            <a:pPr algn="ctr"/>
            <a:r>
              <a:rPr lang="en-US" sz="3600" dirty="0">
                <a:solidFill>
                  <a:schemeClr val="bg1"/>
                </a:solidFill>
              </a:rPr>
              <a:t>Clients</a:t>
            </a:r>
          </a:p>
        </p:txBody>
      </p:sp>
      <p:sp>
        <p:nvSpPr>
          <p:cNvPr id="14" name="TextBox 13"/>
          <p:cNvSpPr txBox="1"/>
          <p:nvPr/>
        </p:nvSpPr>
        <p:spPr>
          <a:xfrm>
            <a:off x="1153797" y="1668711"/>
            <a:ext cx="2786742" cy="646331"/>
          </a:xfrm>
          <a:prstGeom prst="rect">
            <a:avLst/>
          </a:prstGeom>
          <a:solidFill>
            <a:schemeClr val="tx2">
              <a:lumMod val="60000"/>
              <a:lumOff val="40000"/>
            </a:schemeClr>
          </a:solidFill>
        </p:spPr>
        <p:txBody>
          <a:bodyPr wrap="square" rtlCol="0">
            <a:spAutoFit/>
          </a:bodyPr>
          <a:lstStyle/>
          <a:p>
            <a:pPr algn="ctr"/>
            <a:r>
              <a:rPr lang="en-US" sz="3600" dirty="0">
                <a:solidFill>
                  <a:schemeClr val="bg1"/>
                </a:solidFill>
              </a:rPr>
              <a:t>Volunteers</a:t>
            </a:r>
          </a:p>
        </p:txBody>
      </p:sp>
    </p:spTree>
    <p:extLst>
      <p:ext uri="{BB962C8B-B14F-4D97-AF65-F5344CB8AC3E}">
        <p14:creationId xmlns:p14="http://schemas.microsoft.com/office/powerpoint/2010/main" val="143166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7492" y="267182"/>
            <a:ext cx="6571343" cy="1049235"/>
          </a:xfrm>
        </p:spPr>
        <p:txBody>
          <a:bodyPr>
            <a:normAutofit/>
          </a:bodyPr>
          <a:lstStyle/>
          <a:p>
            <a:pPr algn="ctr"/>
            <a:r>
              <a:rPr lang="en-US" dirty="0" smtClean="0"/>
              <a:t>The Walk of </a:t>
            </a:r>
            <a:r>
              <a:rPr lang="en-US" sz="4800" dirty="0" smtClean="0"/>
              <a:t>Privilege</a:t>
            </a:r>
            <a:endParaRPr lang="en-US" sz="4800" dirty="0"/>
          </a:p>
        </p:txBody>
      </p:sp>
      <p:pic>
        <p:nvPicPr>
          <p:cNvPr id="1026" name="Picture 2" descr="Income Inequality Graphic"/>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flipH="1">
            <a:off x="801146" y="1183367"/>
            <a:ext cx="3847053" cy="47494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295218" y="1348320"/>
            <a:ext cx="4839382" cy="2554545"/>
          </a:xfrm>
          <a:prstGeom prst="rect">
            <a:avLst/>
          </a:prstGeom>
          <a:noFill/>
        </p:spPr>
        <p:txBody>
          <a:bodyPr wrap="square" rtlCol="0">
            <a:spAutoFit/>
          </a:bodyPr>
          <a:lstStyle/>
          <a:p>
            <a:r>
              <a:rPr lang="en-US" sz="3200" b="1" dirty="0"/>
              <a:t>ACTIVITY</a:t>
            </a:r>
            <a:r>
              <a:rPr lang="en-US" sz="3200" dirty="0"/>
              <a:t>:</a:t>
            </a:r>
          </a:p>
          <a:p>
            <a:endParaRPr lang="en-US" sz="3200" dirty="0"/>
          </a:p>
          <a:p>
            <a:r>
              <a:rPr lang="en-US" sz="3200" dirty="0" smtClean="0"/>
              <a:t>20 – 25 Volunteers on stage</a:t>
            </a:r>
            <a:endParaRPr lang="en-US" sz="3200" dirty="0"/>
          </a:p>
          <a:p>
            <a:endParaRPr lang="en-US" sz="3200" dirty="0"/>
          </a:p>
          <a:p>
            <a:r>
              <a:rPr lang="en-US" sz="3200" dirty="0"/>
              <a:t>Follow instructions!</a:t>
            </a:r>
          </a:p>
        </p:txBody>
      </p:sp>
      <p:sp>
        <p:nvSpPr>
          <p:cNvPr id="3" name="TextBox 2"/>
          <p:cNvSpPr txBox="1"/>
          <p:nvPr/>
        </p:nvSpPr>
        <p:spPr>
          <a:xfrm>
            <a:off x="5295218" y="4363157"/>
            <a:ext cx="5895295" cy="1569660"/>
          </a:xfrm>
          <a:prstGeom prst="rect">
            <a:avLst/>
          </a:prstGeom>
          <a:noFill/>
        </p:spPr>
        <p:txBody>
          <a:bodyPr wrap="square" rtlCol="0">
            <a:spAutoFit/>
          </a:bodyPr>
          <a:lstStyle/>
          <a:p>
            <a:r>
              <a:rPr lang="en-US" sz="2400" dirty="0"/>
              <a:t>What is your “gut reaction” </a:t>
            </a:r>
          </a:p>
          <a:p>
            <a:r>
              <a:rPr lang="en-US" sz="2400" dirty="0"/>
              <a:t>Are you surprised at where you are? </a:t>
            </a:r>
          </a:p>
          <a:p>
            <a:r>
              <a:rPr lang="en-US" sz="2400" dirty="0"/>
              <a:t>How does it feel to be where you </a:t>
            </a:r>
            <a:r>
              <a:rPr lang="en-US" sz="2400" dirty="0" smtClean="0"/>
              <a:t>are?</a:t>
            </a:r>
            <a:endParaRPr lang="en-US" sz="2400" dirty="0"/>
          </a:p>
          <a:p>
            <a:r>
              <a:rPr lang="en-US" sz="2400" dirty="0"/>
              <a:t>Did you come to any new realizations?</a:t>
            </a:r>
          </a:p>
        </p:txBody>
      </p:sp>
    </p:spTree>
    <p:extLst>
      <p:ext uri="{BB962C8B-B14F-4D97-AF65-F5344CB8AC3E}">
        <p14:creationId xmlns:p14="http://schemas.microsoft.com/office/powerpoint/2010/main" val="310676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039" y="1548161"/>
            <a:ext cx="5531802" cy="3687868"/>
          </a:xfrm>
          <a:prstGeom prst="rect">
            <a:avLst/>
          </a:prstGeom>
        </p:spPr>
      </p:pic>
      <p:sp>
        <p:nvSpPr>
          <p:cNvPr id="2" name="Title 1"/>
          <p:cNvSpPr>
            <a:spLocks noGrp="1"/>
          </p:cNvSpPr>
          <p:nvPr>
            <p:ph type="title"/>
          </p:nvPr>
        </p:nvSpPr>
        <p:spPr>
          <a:xfrm>
            <a:off x="2624593" y="213507"/>
            <a:ext cx="7267801" cy="1049235"/>
          </a:xfrm>
        </p:spPr>
        <p:txBody>
          <a:bodyPr>
            <a:normAutofit/>
          </a:bodyPr>
          <a:lstStyle/>
          <a:p>
            <a:pPr algn="ctr"/>
            <a:r>
              <a:rPr lang="en-US" sz="4800" dirty="0"/>
              <a:t>Client’s Situation</a:t>
            </a:r>
          </a:p>
        </p:txBody>
      </p:sp>
      <p:sp>
        <p:nvSpPr>
          <p:cNvPr id="3" name="Content Placeholder 2"/>
          <p:cNvSpPr>
            <a:spLocks noGrp="1"/>
          </p:cNvSpPr>
          <p:nvPr>
            <p:ph idx="1"/>
          </p:nvPr>
        </p:nvSpPr>
        <p:spPr>
          <a:xfrm>
            <a:off x="686293" y="1249039"/>
            <a:ext cx="6401981" cy="4104936"/>
          </a:xfrm>
        </p:spPr>
        <p:txBody>
          <a:bodyPr>
            <a:noAutofit/>
          </a:bodyPr>
          <a:lstStyle/>
          <a:p>
            <a:r>
              <a:rPr lang="en-US" sz="3200" dirty="0"/>
              <a:t>Agency = Government = Threat</a:t>
            </a:r>
          </a:p>
          <a:p>
            <a:r>
              <a:rPr lang="en-US" sz="3200" dirty="0"/>
              <a:t>Hurt pride</a:t>
            </a:r>
          </a:p>
          <a:p>
            <a:r>
              <a:rPr lang="en-US" sz="3200" dirty="0"/>
              <a:t>Frustrated </a:t>
            </a:r>
          </a:p>
          <a:p>
            <a:r>
              <a:rPr lang="en-US" sz="3200" dirty="0"/>
              <a:t>Many </a:t>
            </a:r>
            <a:r>
              <a:rPr lang="en-US" sz="3200" dirty="0" smtClean="0"/>
              <a:t>constraints</a:t>
            </a:r>
            <a:endParaRPr lang="en-US" sz="3200" dirty="0"/>
          </a:p>
          <a:p>
            <a:r>
              <a:rPr lang="en-US" sz="3200" dirty="0"/>
              <a:t>Immigration status insecurities</a:t>
            </a:r>
          </a:p>
          <a:p>
            <a:r>
              <a:rPr lang="en-US" sz="3200" dirty="0"/>
              <a:t>Desperate</a:t>
            </a:r>
          </a:p>
          <a:p>
            <a:r>
              <a:rPr lang="en-US" sz="3200" dirty="0"/>
              <a:t>In pain or hungry</a:t>
            </a:r>
          </a:p>
          <a:p>
            <a:r>
              <a:rPr lang="en-US" sz="3200" dirty="0"/>
              <a:t>Language </a:t>
            </a:r>
            <a:r>
              <a:rPr lang="en-US" sz="3200" dirty="0" smtClean="0"/>
              <a:t>barrier</a:t>
            </a:r>
            <a:endParaRPr lang="en-US" sz="3200" dirty="0"/>
          </a:p>
          <a:p>
            <a:endParaRPr lang="en-US" sz="1800" dirty="0"/>
          </a:p>
        </p:txBody>
      </p:sp>
    </p:spTree>
    <p:extLst>
      <p:ext uri="{BB962C8B-B14F-4D97-AF65-F5344CB8AC3E}">
        <p14:creationId xmlns:p14="http://schemas.microsoft.com/office/powerpoint/2010/main" val="2049255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8625" y="220186"/>
            <a:ext cx="6571344" cy="1056319"/>
          </a:xfrm>
        </p:spPr>
        <p:txBody>
          <a:bodyPr>
            <a:normAutofit/>
          </a:bodyPr>
          <a:lstStyle/>
          <a:p>
            <a:pPr algn="ctr"/>
            <a:r>
              <a:rPr lang="en-US" sz="4800" dirty="0"/>
              <a:t>See Saw Dynamics</a:t>
            </a:r>
          </a:p>
        </p:txBody>
      </p:sp>
      <p:sp>
        <p:nvSpPr>
          <p:cNvPr id="3" name="Text Placeholder 2"/>
          <p:cNvSpPr>
            <a:spLocks noGrp="1"/>
          </p:cNvSpPr>
          <p:nvPr>
            <p:ph type="body" idx="1"/>
          </p:nvPr>
        </p:nvSpPr>
        <p:spPr>
          <a:xfrm>
            <a:off x="1970889" y="1467575"/>
            <a:ext cx="3125766" cy="801943"/>
          </a:xfrm>
        </p:spPr>
        <p:txBody>
          <a:bodyPr/>
          <a:lstStyle/>
          <a:p>
            <a:pPr algn="ctr"/>
            <a:r>
              <a:rPr lang="en-US" dirty="0" smtClean="0"/>
              <a:t>Power Partner</a:t>
            </a:r>
            <a:endParaRPr lang="en-US" dirty="0"/>
          </a:p>
        </p:txBody>
      </p:sp>
      <p:sp>
        <p:nvSpPr>
          <p:cNvPr id="5" name="Text Placeholder 4"/>
          <p:cNvSpPr>
            <a:spLocks noGrp="1"/>
          </p:cNvSpPr>
          <p:nvPr>
            <p:ph type="body" sz="quarter" idx="3"/>
          </p:nvPr>
        </p:nvSpPr>
        <p:spPr>
          <a:xfrm>
            <a:off x="6929668" y="1517713"/>
            <a:ext cx="3125652" cy="802237"/>
          </a:xfrm>
        </p:spPr>
        <p:txBody>
          <a:bodyPr>
            <a:normAutofit/>
          </a:bodyPr>
          <a:lstStyle/>
          <a:p>
            <a:pPr algn="ctr"/>
            <a:r>
              <a:rPr lang="en-US" dirty="0" smtClean="0"/>
              <a:t>Dependent Partner</a:t>
            </a:r>
            <a:endParaRPr lang="en-US" dirty="0"/>
          </a:p>
        </p:txBody>
      </p:sp>
      <p:sp>
        <p:nvSpPr>
          <p:cNvPr id="9" name="TextBox 8"/>
          <p:cNvSpPr txBox="1"/>
          <p:nvPr/>
        </p:nvSpPr>
        <p:spPr>
          <a:xfrm>
            <a:off x="9308821" y="3758988"/>
            <a:ext cx="2496367" cy="369332"/>
          </a:xfrm>
          <a:prstGeom prst="rect">
            <a:avLst/>
          </a:prstGeom>
          <a:noFill/>
        </p:spPr>
        <p:txBody>
          <a:bodyPr wrap="square" rtlCol="0">
            <a:spAutoFit/>
          </a:bodyPr>
          <a:lstStyle/>
          <a:p>
            <a:r>
              <a:rPr lang="en-US" dirty="0"/>
              <a:t>Vulnerable</a:t>
            </a:r>
          </a:p>
        </p:txBody>
      </p:sp>
      <p:sp>
        <p:nvSpPr>
          <p:cNvPr id="10" name="TextBox 9"/>
          <p:cNvSpPr txBox="1"/>
          <p:nvPr/>
        </p:nvSpPr>
        <p:spPr>
          <a:xfrm>
            <a:off x="1492868" y="3219308"/>
            <a:ext cx="1479932" cy="368010"/>
          </a:xfrm>
          <a:prstGeom prst="rect">
            <a:avLst/>
          </a:prstGeom>
          <a:noFill/>
        </p:spPr>
        <p:txBody>
          <a:bodyPr wrap="square" rtlCol="0">
            <a:spAutoFit/>
          </a:bodyPr>
          <a:lstStyle/>
          <a:p>
            <a:r>
              <a:rPr lang="en-US" dirty="0"/>
              <a:t>Difficult Job</a:t>
            </a:r>
          </a:p>
        </p:txBody>
      </p:sp>
      <p:sp>
        <p:nvSpPr>
          <p:cNvPr id="11" name="TextBox 10"/>
          <p:cNvSpPr txBox="1"/>
          <p:nvPr/>
        </p:nvSpPr>
        <p:spPr>
          <a:xfrm>
            <a:off x="1159125" y="2514801"/>
            <a:ext cx="1462269" cy="369332"/>
          </a:xfrm>
          <a:prstGeom prst="rect">
            <a:avLst/>
          </a:prstGeom>
          <a:noFill/>
        </p:spPr>
        <p:txBody>
          <a:bodyPr wrap="square" rtlCol="0">
            <a:spAutoFit/>
          </a:bodyPr>
          <a:lstStyle/>
          <a:p>
            <a:r>
              <a:rPr lang="en-US" dirty="0"/>
              <a:t>Build Trust</a:t>
            </a:r>
          </a:p>
        </p:txBody>
      </p:sp>
      <p:sp>
        <p:nvSpPr>
          <p:cNvPr id="12" name="TextBox 11"/>
          <p:cNvSpPr txBox="1"/>
          <p:nvPr/>
        </p:nvSpPr>
        <p:spPr>
          <a:xfrm>
            <a:off x="1074333" y="3833923"/>
            <a:ext cx="1462269" cy="369332"/>
          </a:xfrm>
          <a:prstGeom prst="rect">
            <a:avLst/>
          </a:prstGeom>
          <a:noFill/>
        </p:spPr>
        <p:txBody>
          <a:bodyPr wrap="square" rtlCol="0">
            <a:spAutoFit/>
          </a:bodyPr>
          <a:lstStyle/>
          <a:p>
            <a:r>
              <a:rPr lang="en-US" dirty="0"/>
              <a:t>Friendly</a:t>
            </a:r>
          </a:p>
        </p:txBody>
      </p:sp>
      <p:sp>
        <p:nvSpPr>
          <p:cNvPr id="13" name="TextBox 12"/>
          <p:cNvSpPr txBox="1"/>
          <p:nvPr/>
        </p:nvSpPr>
        <p:spPr>
          <a:xfrm>
            <a:off x="9274911" y="2397546"/>
            <a:ext cx="1560818" cy="369332"/>
          </a:xfrm>
          <a:prstGeom prst="rect">
            <a:avLst/>
          </a:prstGeom>
          <a:noFill/>
        </p:spPr>
        <p:txBody>
          <a:bodyPr wrap="square" rtlCol="0">
            <a:spAutoFit/>
          </a:bodyPr>
          <a:lstStyle/>
          <a:p>
            <a:r>
              <a:rPr lang="en-US" dirty="0"/>
              <a:t>Lure of Fun</a:t>
            </a:r>
          </a:p>
        </p:txBody>
      </p:sp>
      <p:sp>
        <p:nvSpPr>
          <p:cNvPr id="17" name="TextBox 16"/>
          <p:cNvSpPr txBox="1"/>
          <p:nvPr/>
        </p:nvSpPr>
        <p:spPr>
          <a:xfrm rot="21422558">
            <a:off x="10071041" y="4397765"/>
            <a:ext cx="971929" cy="369332"/>
          </a:xfrm>
          <a:prstGeom prst="rect">
            <a:avLst/>
          </a:prstGeom>
          <a:noFill/>
        </p:spPr>
        <p:txBody>
          <a:bodyPr wrap="square" rtlCol="0">
            <a:spAutoFit/>
          </a:bodyPr>
          <a:lstStyle/>
          <a:p>
            <a:r>
              <a:rPr lang="en-US" dirty="0"/>
              <a:t>Scary</a:t>
            </a:r>
          </a:p>
        </p:txBody>
      </p:sp>
      <p:sp>
        <p:nvSpPr>
          <p:cNvPr id="18" name="TextBox 17"/>
          <p:cNvSpPr txBox="1"/>
          <p:nvPr/>
        </p:nvSpPr>
        <p:spPr>
          <a:xfrm>
            <a:off x="9882035" y="3033981"/>
            <a:ext cx="971929" cy="369332"/>
          </a:xfrm>
          <a:prstGeom prst="rect">
            <a:avLst/>
          </a:prstGeom>
          <a:noFill/>
        </p:spPr>
        <p:txBody>
          <a:bodyPr wrap="square" rtlCol="0">
            <a:spAutoFit/>
          </a:bodyPr>
          <a:lstStyle/>
          <a:p>
            <a:r>
              <a:rPr lang="en-US" dirty="0"/>
              <a:t>Hesitant</a:t>
            </a:r>
          </a:p>
        </p:txBody>
      </p:sp>
      <p:sp>
        <p:nvSpPr>
          <p:cNvPr id="19" name="TextBox 18"/>
          <p:cNvSpPr txBox="1"/>
          <p:nvPr/>
        </p:nvSpPr>
        <p:spPr>
          <a:xfrm>
            <a:off x="2340308" y="1032518"/>
            <a:ext cx="7541342" cy="584775"/>
          </a:xfrm>
          <a:prstGeom prst="rect">
            <a:avLst/>
          </a:prstGeom>
          <a:noFill/>
        </p:spPr>
        <p:txBody>
          <a:bodyPr wrap="square" rtlCol="0">
            <a:spAutoFit/>
          </a:bodyPr>
          <a:lstStyle/>
          <a:p>
            <a:pPr algn="ctr"/>
            <a:r>
              <a:rPr lang="en-US" sz="3200" i="1" dirty="0"/>
              <a:t>Rarely</a:t>
            </a:r>
            <a:r>
              <a:rPr lang="en-US" sz="3200" dirty="0"/>
              <a:t> are the two sides </a:t>
            </a:r>
            <a:r>
              <a:rPr lang="en-US" sz="3200" b="1" dirty="0"/>
              <a:t>balanced</a:t>
            </a:r>
            <a:r>
              <a:rPr lang="en-US" sz="3200" dirty="0"/>
              <a:t>!</a:t>
            </a:r>
          </a:p>
        </p:txBody>
      </p:sp>
      <p:sp>
        <p:nvSpPr>
          <p:cNvPr id="20" name="TextBox 19"/>
          <p:cNvSpPr txBox="1"/>
          <p:nvPr/>
        </p:nvSpPr>
        <p:spPr>
          <a:xfrm>
            <a:off x="3070132" y="5519044"/>
            <a:ext cx="6468958" cy="1077218"/>
          </a:xfrm>
          <a:prstGeom prst="rect">
            <a:avLst/>
          </a:prstGeom>
          <a:noFill/>
        </p:spPr>
        <p:txBody>
          <a:bodyPr wrap="square" rtlCol="0">
            <a:spAutoFit/>
          </a:bodyPr>
          <a:lstStyle/>
          <a:p>
            <a:pPr algn="ctr"/>
            <a:r>
              <a:rPr lang="en-US" sz="3200" b="1" i="1" dirty="0" smtClean="0">
                <a:solidFill>
                  <a:schemeClr val="accent1">
                    <a:lumMod val="75000"/>
                  </a:schemeClr>
                </a:solidFill>
              </a:rPr>
              <a:t>Power Partner very responsible for positive outcome</a:t>
            </a:r>
            <a:endParaRPr lang="en-US" sz="3200" b="1" dirty="0">
              <a:solidFill>
                <a:schemeClr val="accent1">
                  <a:lumMod val="75000"/>
                </a:schemeClr>
              </a:solidFill>
            </a:endParaRPr>
          </a:p>
        </p:txBody>
      </p:sp>
      <p:pic>
        <p:nvPicPr>
          <p:cNvPr id="21" name="Picture 20"/>
          <p:cNvPicPr>
            <a:picLocks noChangeAspect="1"/>
          </p:cNvPicPr>
          <p:nvPr/>
        </p:nvPicPr>
        <p:blipFill rotWithShape="1">
          <a:blip r:embed="rId2">
            <a:extLst>
              <a:ext uri="{28A0092B-C50C-407E-A947-70E740481C1C}">
                <a14:useLocalDpi xmlns:a14="http://schemas.microsoft.com/office/drawing/2010/main" val="0"/>
              </a:ext>
            </a:extLst>
          </a:blip>
          <a:srcRect l="66168" r="19176" b="41947"/>
          <a:stretch/>
        </p:blipFill>
        <p:spPr>
          <a:xfrm>
            <a:off x="7186078" y="2868769"/>
            <a:ext cx="763930" cy="1486559"/>
          </a:xfrm>
          <a:prstGeom prst="rect">
            <a:avLst/>
          </a:prstGeom>
        </p:spPr>
      </p:pic>
      <p:sp>
        <p:nvSpPr>
          <p:cNvPr id="23" name="Oval 22"/>
          <p:cNvSpPr/>
          <p:nvPr/>
        </p:nvSpPr>
        <p:spPr>
          <a:xfrm>
            <a:off x="5810206" y="4684354"/>
            <a:ext cx="648183" cy="6018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rot="20983315" flipV="1">
            <a:off x="3833049" y="4604640"/>
            <a:ext cx="4555863" cy="814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5" name="TextBox 24"/>
          <p:cNvSpPr txBox="1"/>
          <p:nvPr/>
        </p:nvSpPr>
        <p:spPr>
          <a:xfrm>
            <a:off x="859031" y="4499688"/>
            <a:ext cx="2165079" cy="369332"/>
          </a:xfrm>
          <a:prstGeom prst="rect">
            <a:avLst/>
          </a:prstGeom>
          <a:noFill/>
        </p:spPr>
        <p:txBody>
          <a:bodyPr wrap="square" rtlCol="0">
            <a:spAutoFit/>
          </a:bodyPr>
          <a:lstStyle/>
          <a:p>
            <a:r>
              <a:rPr lang="en-US" dirty="0"/>
              <a:t>Sensitive to other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415" y="2937264"/>
            <a:ext cx="1025260" cy="2012780"/>
          </a:xfrm>
          <a:prstGeom prst="rect">
            <a:avLst/>
          </a:prstGeom>
        </p:spPr>
      </p:pic>
    </p:spTree>
    <p:extLst>
      <p:ext uri="{BB962C8B-B14F-4D97-AF65-F5344CB8AC3E}">
        <p14:creationId xmlns:p14="http://schemas.microsoft.com/office/powerpoint/2010/main" val="50112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9" grpId="0"/>
      <p:bldP spid="10" grpId="0"/>
      <p:bldP spid="11" grpId="0"/>
      <p:bldP spid="12" grpId="0"/>
      <p:bldP spid="13" grpId="0"/>
      <p:bldP spid="17" grpId="0"/>
      <p:bldP spid="18" grpId="0"/>
      <p:bldP spid="20"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4202" y="446417"/>
            <a:ext cx="6864701" cy="994172"/>
          </a:xfrm>
        </p:spPr>
        <p:txBody>
          <a:bodyPr>
            <a:noAutofit/>
          </a:bodyPr>
          <a:lstStyle/>
          <a:p>
            <a:pPr algn="ctr"/>
            <a:r>
              <a:rPr lang="en-US" sz="4800" dirty="0"/>
              <a:t>Volunteer Client See Saw</a:t>
            </a:r>
          </a:p>
        </p:txBody>
      </p:sp>
      <p:sp>
        <p:nvSpPr>
          <p:cNvPr id="15" name="Isosceles Triangle 14"/>
          <p:cNvSpPr/>
          <p:nvPr/>
        </p:nvSpPr>
        <p:spPr>
          <a:xfrm>
            <a:off x="6096551" y="4779061"/>
            <a:ext cx="458587" cy="420975"/>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3" name="Group 2"/>
          <p:cNvGrpSpPr/>
          <p:nvPr/>
        </p:nvGrpSpPr>
        <p:grpSpPr>
          <a:xfrm>
            <a:off x="2799208" y="3963012"/>
            <a:ext cx="7053271" cy="2053071"/>
            <a:chOff x="982282" y="4153785"/>
            <a:chExt cx="7788081" cy="2381745"/>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0923" y="4153785"/>
              <a:ext cx="3679440" cy="2381745"/>
            </a:xfrm>
            <a:prstGeom prst="rect">
              <a:avLst/>
            </a:prstGeom>
          </p:spPr>
        </p:pic>
        <p:sp>
          <p:nvSpPr>
            <p:cNvPr id="19" name="Rectangle 18"/>
            <p:cNvSpPr/>
            <p:nvPr/>
          </p:nvSpPr>
          <p:spPr>
            <a:xfrm>
              <a:off x="982282" y="5084320"/>
              <a:ext cx="7672563" cy="108155"/>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21" name="TextBox 20"/>
          <p:cNvSpPr txBox="1"/>
          <p:nvPr/>
        </p:nvSpPr>
        <p:spPr>
          <a:xfrm>
            <a:off x="9242787" y="2800165"/>
            <a:ext cx="2381504" cy="1384995"/>
          </a:xfrm>
          <a:prstGeom prst="rect">
            <a:avLst/>
          </a:prstGeom>
          <a:noFill/>
        </p:spPr>
        <p:txBody>
          <a:bodyPr wrap="square" rtlCol="0">
            <a:spAutoFit/>
          </a:bodyPr>
          <a:lstStyle/>
          <a:p>
            <a:pPr marL="214313" indent="-214313">
              <a:buFont typeface="Arial" panose="020B0604020202020204" pitchFamily="34" charset="0"/>
              <a:buChar char="•"/>
            </a:pPr>
            <a:r>
              <a:rPr lang="en-US" sz="2800" dirty="0"/>
              <a:t>Reliant</a:t>
            </a:r>
          </a:p>
          <a:p>
            <a:pPr marL="214313" indent="-214313">
              <a:buFont typeface="Arial" panose="020B0604020202020204" pitchFamily="34" charset="0"/>
              <a:buChar char="•"/>
            </a:pPr>
            <a:r>
              <a:rPr lang="en-US" sz="2800" dirty="0" smtClean="0"/>
              <a:t>Resource Limited</a:t>
            </a:r>
            <a:endParaRPr lang="en-US" sz="2800" dirty="0"/>
          </a:p>
        </p:txBody>
      </p:sp>
      <p:grpSp>
        <p:nvGrpSpPr>
          <p:cNvPr id="4" name="Group 3"/>
          <p:cNvGrpSpPr/>
          <p:nvPr/>
        </p:nvGrpSpPr>
        <p:grpSpPr>
          <a:xfrm>
            <a:off x="2456816" y="2206552"/>
            <a:ext cx="7426100" cy="2730112"/>
            <a:chOff x="166840" y="1933707"/>
            <a:chExt cx="7836823" cy="3129472"/>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56442">
              <a:off x="166840" y="1933707"/>
              <a:ext cx="3279960" cy="2508913"/>
            </a:xfrm>
            <a:prstGeom prst="rect">
              <a:avLst/>
            </a:prstGeom>
          </p:spPr>
        </p:pic>
        <p:sp>
          <p:nvSpPr>
            <p:cNvPr id="10" name="Rectangle 9"/>
            <p:cNvSpPr/>
            <p:nvPr/>
          </p:nvSpPr>
          <p:spPr>
            <a:xfrm rot="626985">
              <a:off x="331100" y="4955024"/>
              <a:ext cx="7672563" cy="108155"/>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5" name="Rectangle 4"/>
          <p:cNvSpPr/>
          <p:nvPr/>
        </p:nvSpPr>
        <p:spPr>
          <a:xfrm>
            <a:off x="1501495" y="1919077"/>
            <a:ext cx="2458783" cy="954107"/>
          </a:xfrm>
          <a:prstGeom prst="rect">
            <a:avLst/>
          </a:prstGeom>
        </p:spPr>
        <p:txBody>
          <a:bodyPr wrap="square">
            <a:spAutoFit/>
          </a:bodyPr>
          <a:lstStyle/>
          <a:p>
            <a:pPr marL="214313" indent="-214313">
              <a:buFont typeface="Arial" panose="020B0604020202020204" pitchFamily="34" charset="0"/>
              <a:buChar char="•"/>
            </a:pPr>
            <a:r>
              <a:rPr lang="en-US" sz="2800" dirty="0" smtClean="0"/>
              <a:t>Knowledge</a:t>
            </a:r>
          </a:p>
          <a:p>
            <a:pPr marL="214313" indent="-214313">
              <a:buFont typeface="Arial" panose="020B0604020202020204" pitchFamily="34" charset="0"/>
              <a:buChar char="•"/>
            </a:pPr>
            <a:r>
              <a:rPr lang="en-US" sz="2800" dirty="0" smtClean="0"/>
              <a:t>Resources </a:t>
            </a:r>
            <a:endParaRPr lang="en-US" sz="2800" dirty="0"/>
          </a:p>
        </p:txBody>
      </p:sp>
      <p:sp>
        <p:nvSpPr>
          <p:cNvPr id="12" name="Oval 11"/>
          <p:cNvSpPr/>
          <p:nvPr/>
        </p:nvSpPr>
        <p:spPr>
          <a:xfrm>
            <a:off x="5720926" y="4920077"/>
            <a:ext cx="782702" cy="6917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7575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20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mph" presetSubtype="0" fill="hold" nodeType="clickEffect">
                                  <p:stCondLst>
                                    <p:cond delay="0"/>
                                  </p:stCondLst>
                                  <p:childTnLst>
                                    <p:animRot by="-1020000">
                                      <p:cBhvr>
                                        <p:cTn id="15" dur="2000" fill="hold"/>
                                        <p:tgtEl>
                                          <p:spTgt spid="3"/>
                                        </p:tgtEl>
                                        <p:attrNameLst>
                                          <p:attrName>r</p:attrName>
                                        </p:attrNameLst>
                                      </p:cBhvr>
                                    </p:animRot>
                                  </p:childTnLst>
                                </p:cTn>
                              </p:par>
                              <p:par>
                                <p:cTn id="16" presetID="8" presetClass="emph" presetSubtype="0" fill="hold" nodeType="withEffect">
                                  <p:stCondLst>
                                    <p:cond delay="0"/>
                                  </p:stCondLst>
                                  <p:childTnLst>
                                    <p:animRot by="-1020000">
                                      <p:cBhvr>
                                        <p:cTn id="17" dur="2000" fill="hold"/>
                                        <p:tgtEl>
                                          <p:spTgt spid="4"/>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53718" y="309293"/>
            <a:ext cx="9484563" cy="1049235"/>
          </a:xfrm>
        </p:spPr>
        <p:txBody>
          <a:bodyPr>
            <a:noAutofit/>
          </a:bodyPr>
          <a:lstStyle/>
          <a:p>
            <a:pPr algn="ctr"/>
            <a:r>
              <a:rPr lang="en-US" sz="4800" dirty="0" smtClean="0"/>
              <a:t>Overcoming </a:t>
            </a:r>
            <a:r>
              <a:rPr lang="en-US" sz="4800" dirty="0"/>
              <a:t>Unconscious Bias </a:t>
            </a:r>
            <a:r>
              <a:rPr lang="en-US" sz="4800" dirty="0" smtClean="0"/>
              <a:t>&amp; </a:t>
            </a:r>
            <a:r>
              <a:rPr lang="en-US" sz="4800" dirty="0"/>
              <a:t>Power Differentials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2952" y="4241562"/>
            <a:ext cx="4559077" cy="2616438"/>
          </a:xfrm>
          <a:prstGeom prst="rect">
            <a:avLst/>
          </a:prstGeom>
        </p:spPr>
      </p:pic>
      <p:sp>
        <p:nvSpPr>
          <p:cNvPr id="5" name="Content Placeholder 4"/>
          <p:cNvSpPr>
            <a:spLocks noGrp="1"/>
          </p:cNvSpPr>
          <p:nvPr>
            <p:ph idx="1"/>
          </p:nvPr>
        </p:nvSpPr>
        <p:spPr>
          <a:xfrm>
            <a:off x="621323" y="1622624"/>
            <a:ext cx="10949354" cy="3612752"/>
          </a:xfrm>
        </p:spPr>
        <p:txBody>
          <a:bodyPr>
            <a:noAutofit/>
          </a:bodyPr>
          <a:lstStyle/>
          <a:p>
            <a:r>
              <a:rPr lang="en-US" sz="3200" dirty="0" smtClean="0"/>
              <a:t>Bias &amp; </a:t>
            </a:r>
            <a:r>
              <a:rPr lang="en-US" sz="3200" dirty="0"/>
              <a:t>power differentials </a:t>
            </a:r>
            <a:r>
              <a:rPr lang="en-US" sz="3200" dirty="0" smtClean="0"/>
              <a:t>awareness</a:t>
            </a:r>
            <a:endParaRPr lang="en-US" sz="3200" dirty="0"/>
          </a:p>
          <a:p>
            <a:r>
              <a:rPr lang="en-US" sz="3200" dirty="0"/>
              <a:t>Notice judgment </a:t>
            </a:r>
            <a:r>
              <a:rPr lang="en-US" sz="3200" dirty="0" smtClean="0"/>
              <a:t>words “should”, “wrong”, “bad”</a:t>
            </a:r>
            <a:endParaRPr lang="en-US" sz="3200" dirty="0"/>
          </a:p>
          <a:p>
            <a:r>
              <a:rPr lang="en-US" sz="3200" dirty="0" smtClean="0"/>
              <a:t>Notice favoritism, inconsistent service and tone of voice</a:t>
            </a:r>
            <a:endParaRPr lang="en-US" sz="3200" dirty="0"/>
          </a:p>
          <a:p>
            <a:r>
              <a:rPr lang="en-US" sz="3200" dirty="0"/>
              <a:t>Notice </a:t>
            </a:r>
            <a:r>
              <a:rPr lang="en-US" sz="3200" dirty="0" smtClean="0"/>
              <a:t>differences in your comfort level with different clients</a:t>
            </a:r>
            <a:endParaRPr lang="en-US" sz="3200" dirty="0"/>
          </a:p>
          <a:p>
            <a:r>
              <a:rPr lang="en-US" sz="3200" dirty="0" smtClean="0"/>
              <a:t>Shift </a:t>
            </a:r>
            <a:r>
              <a:rPr lang="en-US" sz="3200" dirty="0"/>
              <a:t>from </a:t>
            </a:r>
            <a:r>
              <a:rPr lang="en-US" sz="3200" dirty="0" smtClean="0"/>
              <a:t>“wrong or bad” to “that is interesting….”</a:t>
            </a:r>
            <a:endParaRPr lang="en-US" sz="3200" dirty="0"/>
          </a:p>
        </p:txBody>
      </p:sp>
    </p:spTree>
    <p:extLst>
      <p:ext uri="{BB962C8B-B14F-4D97-AF65-F5344CB8AC3E}">
        <p14:creationId xmlns:p14="http://schemas.microsoft.com/office/powerpoint/2010/main" val="6223541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4389" y="234379"/>
            <a:ext cx="8403220" cy="1049235"/>
          </a:xfrm>
        </p:spPr>
        <p:txBody>
          <a:bodyPr>
            <a:normAutofit fontScale="90000"/>
          </a:bodyPr>
          <a:lstStyle/>
          <a:p>
            <a:pPr algn="ctr"/>
            <a:r>
              <a:rPr lang="en-US" sz="4800" dirty="0"/>
              <a:t>Volunteer </a:t>
            </a:r>
            <a:r>
              <a:rPr lang="en-US" sz="4800" dirty="0" smtClean="0"/>
              <a:t>Interaction Fully </a:t>
            </a:r>
            <a:r>
              <a:rPr lang="en-US" sz="4800" dirty="0"/>
              <a:t>L</a:t>
            </a:r>
            <a:r>
              <a:rPr lang="en-US" sz="4800" dirty="0" smtClean="0"/>
              <a:t>oaded</a:t>
            </a:r>
            <a:endParaRPr lang="en-US" sz="4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2727" y="1880460"/>
            <a:ext cx="4712974" cy="314198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369" y="1994078"/>
            <a:ext cx="4266903" cy="2914745"/>
          </a:xfrm>
          <a:prstGeom prst="rect">
            <a:avLst/>
          </a:prstGeom>
        </p:spPr>
      </p:pic>
      <p:sp>
        <p:nvSpPr>
          <p:cNvPr id="6" name="TextBox 5"/>
          <p:cNvSpPr txBox="1"/>
          <p:nvPr/>
        </p:nvSpPr>
        <p:spPr>
          <a:xfrm>
            <a:off x="5037633" y="3224214"/>
            <a:ext cx="2116733" cy="707886"/>
          </a:xfrm>
          <a:prstGeom prst="rect">
            <a:avLst/>
          </a:prstGeom>
          <a:noFill/>
        </p:spPr>
        <p:txBody>
          <a:bodyPr wrap="none" rtlCol="0">
            <a:spAutoFit/>
          </a:bodyPr>
          <a:lstStyle/>
          <a:p>
            <a:r>
              <a:rPr lang="en-US" sz="4000" dirty="0"/>
              <a:t>Meets…..</a:t>
            </a:r>
          </a:p>
        </p:txBody>
      </p:sp>
    </p:spTree>
    <p:extLst>
      <p:ext uri="{BB962C8B-B14F-4D97-AF65-F5344CB8AC3E}">
        <p14:creationId xmlns:p14="http://schemas.microsoft.com/office/powerpoint/2010/main" val="35112477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6355" y="444186"/>
            <a:ext cx="8530683" cy="786926"/>
          </a:xfrm>
        </p:spPr>
        <p:txBody>
          <a:bodyPr>
            <a:noAutofit/>
          </a:bodyPr>
          <a:lstStyle/>
          <a:p>
            <a:pPr algn="ctr"/>
            <a:r>
              <a:rPr lang="en-US" sz="4800" dirty="0"/>
              <a:t>“Clients Should Learn English”</a:t>
            </a:r>
          </a:p>
        </p:txBody>
      </p:sp>
      <p:sp>
        <p:nvSpPr>
          <p:cNvPr id="5" name="Content Placeholder 2"/>
          <p:cNvSpPr txBox="1">
            <a:spLocks/>
          </p:cNvSpPr>
          <p:nvPr/>
        </p:nvSpPr>
        <p:spPr>
          <a:xfrm>
            <a:off x="359505" y="1550170"/>
            <a:ext cx="3673233" cy="3678322"/>
          </a:xfrm>
          <a:prstGeom prst="rect">
            <a:avLst/>
          </a:prstGeom>
          <a:solidFill>
            <a:schemeClr val="accent4">
              <a:lumMod val="40000"/>
              <a:lumOff val="60000"/>
            </a:schemeClr>
          </a:solidFill>
        </p:spPr>
        <p:txBody>
          <a:bodyPr vert="horz" lIns="68580" tIns="34290" rIns="68580" bIns="34290" rtlCol="0" anchor="t">
            <a:normAutofit fontScale="25000" lnSpcReduction="20000"/>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11200" b="1" dirty="0"/>
              <a:t>Assumptions:</a:t>
            </a:r>
          </a:p>
          <a:p>
            <a:r>
              <a:rPr lang="en-US" sz="11200" dirty="0"/>
              <a:t>They’re not trying</a:t>
            </a:r>
          </a:p>
          <a:p>
            <a:r>
              <a:rPr lang="en-US" sz="11200" dirty="0" smtClean="0"/>
              <a:t>Speak, understand and write equally well </a:t>
            </a:r>
          </a:p>
          <a:p>
            <a:r>
              <a:rPr lang="en-US" sz="11200" dirty="0" smtClean="0"/>
              <a:t>Time </a:t>
            </a:r>
            <a:r>
              <a:rPr lang="en-US" sz="11200" dirty="0"/>
              <a:t>and resources</a:t>
            </a:r>
          </a:p>
          <a:p>
            <a:r>
              <a:rPr lang="en-US" sz="11200" dirty="0"/>
              <a:t>They’re lazy</a:t>
            </a:r>
          </a:p>
          <a:p>
            <a:r>
              <a:rPr lang="en-US" sz="11200" dirty="0" smtClean="0"/>
              <a:t>Agency </a:t>
            </a:r>
            <a:r>
              <a:rPr lang="en-US" sz="11200" dirty="0"/>
              <a:t>is a safe place!</a:t>
            </a:r>
          </a:p>
          <a:p>
            <a:pPr marL="0" indent="0">
              <a:buNone/>
            </a:pPr>
            <a:endParaRPr lang="en-US" sz="1200" dirty="0"/>
          </a:p>
        </p:txBody>
      </p:sp>
      <p:sp>
        <p:nvSpPr>
          <p:cNvPr id="6" name="Content Placeholder 2"/>
          <p:cNvSpPr txBox="1">
            <a:spLocks/>
          </p:cNvSpPr>
          <p:nvPr/>
        </p:nvSpPr>
        <p:spPr>
          <a:xfrm>
            <a:off x="4220308" y="1529450"/>
            <a:ext cx="3722778" cy="3699042"/>
          </a:xfrm>
          <a:prstGeom prst="rect">
            <a:avLst/>
          </a:prstGeom>
          <a:solidFill>
            <a:schemeClr val="accent1">
              <a:lumMod val="40000"/>
              <a:lumOff val="60000"/>
            </a:schemeClr>
          </a:solidFill>
        </p:spPr>
        <p:txBody>
          <a:bodyPr vert="horz" lIns="68580" tIns="34290" rIns="68580" bIns="34290" rtlCol="0" anchor="t">
            <a:no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2800" b="1" dirty="0"/>
              <a:t>Suggestions:</a:t>
            </a:r>
          </a:p>
          <a:p>
            <a:r>
              <a:rPr lang="en-US" sz="2800" dirty="0"/>
              <a:t>Ask for preferred language</a:t>
            </a:r>
          </a:p>
          <a:p>
            <a:r>
              <a:rPr lang="en-US" sz="2800" dirty="0"/>
              <a:t>Find someone </a:t>
            </a:r>
            <a:r>
              <a:rPr lang="en-US" sz="2800" dirty="0" smtClean="0"/>
              <a:t>to help</a:t>
            </a:r>
            <a:endParaRPr lang="en-US" sz="2800" dirty="0"/>
          </a:p>
          <a:p>
            <a:r>
              <a:rPr lang="en-US" sz="2800" dirty="0"/>
              <a:t>C</a:t>
            </a:r>
            <a:r>
              <a:rPr lang="en-US" sz="2800" dirty="0" smtClean="0"/>
              <a:t>lient </a:t>
            </a:r>
            <a:r>
              <a:rPr lang="en-US" sz="2800" dirty="0"/>
              <a:t>experience first</a:t>
            </a:r>
          </a:p>
          <a:p>
            <a:r>
              <a:rPr lang="en-US" sz="2800" dirty="0" smtClean="0"/>
              <a:t>Learn a few phrases</a:t>
            </a:r>
            <a:endParaRPr lang="en-US" sz="2800" dirty="0"/>
          </a:p>
          <a:p>
            <a:pPr marL="0" indent="0">
              <a:buNone/>
            </a:pPr>
            <a:endParaRPr lang="en-US" sz="2400" dirty="0"/>
          </a:p>
        </p:txBody>
      </p:sp>
      <p:sp>
        <p:nvSpPr>
          <p:cNvPr id="7" name="Content Placeholder 2"/>
          <p:cNvSpPr txBox="1">
            <a:spLocks/>
          </p:cNvSpPr>
          <p:nvPr/>
        </p:nvSpPr>
        <p:spPr>
          <a:xfrm>
            <a:off x="8130656" y="1550170"/>
            <a:ext cx="3826882" cy="3678322"/>
          </a:xfrm>
          <a:prstGeom prst="rect">
            <a:avLst/>
          </a:prstGeom>
          <a:solidFill>
            <a:schemeClr val="accent6">
              <a:lumMod val="40000"/>
              <a:lumOff val="60000"/>
            </a:schemeClr>
          </a:solidFill>
        </p:spPr>
        <p:txBody>
          <a:bodyPr vert="horz" lIns="68580" tIns="34290" rIns="68580" bIns="34290" rtlCol="0" anchor="t">
            <a:normAutofit fontScale="55000" lnSpcReduction="20000"/>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5900" b="1" dirty="0" smtClean="0"/>
              <a:t>Awareness:</a:t>
            </a:r>
            <a:endParaRPr lang="en-US" sz="5900" dirty="0"/>
          </a:p>
          <a:p>
            <a:r>
              <a:rPr lang="en-US" sz="5900" dirty="0" smtClean="0"/>
              <a:t>Speaking </a:t>
            </a:r>
            <a:r>
              <a:rPr lang="en-US" sz="5900" dirty="0"/>
              <a:t>louder</a:t>
            </a:r>
          </a:p>
          <a:p>
            <a:r>
              <a:rPr lang="en-US" sz="5900" dirty="0" smtClean="0"/>
              <a:t>Using </a:t>
            </a:r>
            <a:r>
              <a:rPr lang="en-US" sz="5900" dirty="0"/>
              <a:t>teacher voice</a:t>
            </a:r>
          </a:p>
          <a:p>
            <a:r>
              <a:rPr lang="en-US" sz="5900" dirty="0" smtClean="0"/>
              <a:t>Repeating yourself</a:t>
            </a:r>
            <a:endParaRPr lang="en-US" sz="5900" dirty="0"/>
          </a:p>
          <a:p>
            <a:r>
              <a:rPr lang="en-US" sz="5900" dirty="0" smtClean="0"/>
              <a:t>Client reaction</a:t>
            </a:r>
            <a:endParaRPr lang="en-US" sz="5900" dirty="0"/>
          </a:p>
          <a:p>
            <a:pPr marL="0" indent="0">
              <a:buNone/>
            </a:pPr>
            <a:endParaRPr lang="en-US" sz="1200" dirty="0"/>
          </a:p>
        </p:txBody>
      </p:sp>
      <p:sp>
        <p:nvSpPr>
          <p:cNvPr id="3" name="TextBox 2"/>
          <p:cNvSpPr txBox="1"/>
          <p:nvPr/>
        </p:nvSpPr>
        <p:spPr>
          <a:xfrm>
            <a:off x="2196121" y="5825168"/>
            <a:ext cx="8534400" cy="646331"/>
          </a:xfrm>
          <a:prstGeom prst="rect">
            <a:avLst/>
          </a:prstGeom>
          <a:noFill/>
        </p:spPr>
        <p:txBody>
          <a:bodyPr wrap="square" rtlCol="0">
            <a:spAutoFit/>
          </a:bodyPr>
          <a:lstStyle/>
          <a:p>
            <a:r>
              <a:rPr lang="en-US" sz="3600" b="1" dirty="0" smtClean="0">
                <a:solidFill>
                  <a:srgbClr val="FF0000"/>
                </a:solidFill>
              </a:rPr>
              <a:t>Tourist at hotel or tourist at a police station</a:t>
            </a:r>
            <a:endParaRPr lang="en-US" sz="3600" b="1" dirty="0">
              <a:solidFill>
                <a:srgbClr val="FF0000"/>
              </a:solidFill>
            </a:endParaRPr>
          </a:p>
        </p:txBody>
      </p:sp>
    </p:spTree>
    <p:extLst>
      <p:ext uri="{BB962C8B-B14F-4D97-AF65-F5344CB8AC3E}">
        <p14:creationId xmlns:p14="http://schemas.microsoft.com/office/powerpoint/2010/main" val="82223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942" y="235017"/>
            <a:ext cx="7048116" cy="786926"/>
          </a:xfrm>
        </p:spPr>
        <p:txBody>
          <a:bodyPr>
            <a:noAutofit/>
          </a:bodyPr>
          <a:lstStyle/>
          <a:p>
            <a:pPr algn="ctr"/>
            <a:r>
              <a:rPr lang="en-US" sz="4800" dirty="0"/>
              <a:t>“Clients Look Well Off”</a:t>
            </a:r>
          </a:p>
        </p:txBody>
      </p:sp>
      <p:sp>
        <p:nvSpPr>
          <p:cNvPr id="4" name="TextBox 3"/>
          <p:cNvSpPr txBox="1"/>
          <p:nvPr/>
        </p:nvSpPr>
        <p:spPr>
          <a:xfrm>
            <a:off x="2084966" y="1123018"/>
            <a:ext cx="8022068" cy="584775"/>
          </a:xfrm>
          <a:prstGeom prst="rect">
            <a:avLst/>
          </a:prstGeom>
          <a:noFill/>
        </p:spPr>
        <p:txBody>
          <a:bodyPr wrap="none" rtlCol="0">
            <a:spAutoFit/>
          </a:bodyPr>
          <a:lstStyle/>
          <a:p>
            <a:r>
              <a:rPr lang="en-US" sz="3200" i="1" dirty="0"/>
              <a:t>Nice car, nice clothing, why should I help them?</a:t>
            </a:r>
          </a:p>
        </p:txBody>
      </p:sp>
      <p:sp>
        <p:nvSpPr>
          <p:cNvPr id="6" name="Content Placeholder 2"/>
          <p:cNvSpPr txBox="1">
            <a:spLocks/>
          </p:cNvSpPr>
          <p:nvPr/>
        </p:nvSpPr>
        <p:spPr>
          <a:xfrm>
            <a:off x="382151" y="1909944"/>
            <a:ext cx="3405629" cy="3578690"/>
          </a:xfrm>
          <a:prstGeom prst="rect">
            <a:avLst/>
          </a:prstGeom>
          <a:solidFill>
            <a:schemeClr val="accent4">
              <a:lumMod val="40000"/>
              <a:lumOff val="60000"/>
            </a:schemeClr>
          </a:solidFill>
        </p:spPr>
        <p:txBody>
          <a:bodyPr vert="horz" lIns="68580" tIns="34290" rIns="68580" bIns="34290" rtlCol="0" anchor="t">
            <a:normAutofit fontScale="92500"/>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3300" b="1" dirty="0"/>
              <a:t>Assumptions:</a:t>
            </a:r>
          </a:p>
          <a:p>
            <a:r>
              <a:rPr lang="en-US" sz="3300" dirty="0"/>
              <a:t>Must have money</a:t>
            </a:r>
          </a:p>
          <a:p>
            <a:r>
              <a:rPr lang="en-US" sz="3300" dirty="0" smtClean="0"/>
              <a:t>Wasting money</a:t>
            </a:r>
            <a:endParaRPr lang="en-US" sz="3300" dirty="0"/>
          </a:p>
          <a:p>
            <a:r>
              <a:rPr lang="en-US" sz="3300" dirty="0" smtClean="0"/>
              <a:t>Want free </a:t>
            </a:r>
            <a:r>
              <a:rPr lang="en-US" sz="3300" dirty="0"/>
              <a:t>stuff</a:t>
            </a:r>
          </a:p>
          <a:p>
            <a:r>
              <a:rPr lang="en-US" sz="3300" dirty="0" smtClean="0"/>
              <a:t>Wrong </a:t>
            </a:r>
            <a:r>
              <a:rPr lang="en-US" sz="3300" dirty="0"/>
              <a:t>Priorities</a:t>
            </a:r>
          </a:p>
          <a:p>
            <a:pPr marL="0" indent="0">
              <a:buNone/>
            </a:pPr>
            <a:endParaRPr lang="en-US" sz="1200" dirty="0"/>
          </a:p>
        </p:txBody>
      </p:sp>
      <p:sp>
        <p:nvSpPr>
          <p:cNvPr id="7" name="Content Placeholder 2"/>
          <p:cNvSpPr txBox="1">
            <a:spLocks/>
          </p:cNvSpPr>
          <p:nvPr/>
        </p:nvSpPr>
        <p:spPr>
          <a:xfrm>
            <a:off x="4102396" y="1909944"/>
            <a:ext cx="3517604" cy="3578690"/>
          </a:xfrm>
          <a:prstGeom prst="rect">
            <a:avLst/>
          </a:prstGeom>
          <a:solidFill>
            <a:schemeClr val="accent1">
              <a:lumMod val="40000"/>
              <a:lumOff val="60000"/>
            </a:schemeClr>
          </a:solidFill>
        </p:spPr>
        <p:txBody>
          <a:bodyPr vert="horz" lIns="68580" tIns="34290" rIns="68580" bIns="34290" rtlCol="0" anchor="t">
            <a:normAutofit fontScale="85000" lnSpcReduction="10000"/>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3300" b="1" dirty="0"/>
              <a:t>Suggestions:</a:t>
            </a:r>
          </a:p>
          <a:p>
            <a:r>
              <a:rPr lang="en-US" sz="3300" dirty="0" smtClean="0"/>
              <a:t>Unknown story</a:t>
            </a:r>
            <a:endParaRPr lang="en-US" sz="3300" dirty="0"/>
          </a:p>
          <a:p>
            <a:r>
              <a:rPr lang="en-US" sz="3300" dirty="0" smtClean="0"/>
              <a:t>Task focused</a:t>
            </a:r>
            <a:endParaRPr lang="en-US" sz="3300" dirty="0"/>
          </a:p>
          <a:p>
            <a:r>
              <a:rPr lang="en-US" sz="3300" dirty="0" smtClean="0"/>
              <a:t>Client experience </a:t>
            </a:r>
            <a:r>
              <a:rPr lang="en-US" sz="3300" dirty="0"/>
              <a:t>first</a:t>
            </a:r>
          </a:p>
          <a:p>
            <a:r>
              <a:rPr lang="en-US" sz="3300" dirty="0"/>
              <a:t>Benefit of the doubt</a:t>
            </a:r>
          </a:p>
          <a:p>
            <a:pPr marL="0" indent="0">
              <a:buNone/>
            </a:pPr>
            <a:endParaRPr lang="en-US" sz="1200" dirty="0"/>
          </a:p>
        </p:txBody>
      </p:sp>
      <p:sp>
        <p:nvSpPr>
          <p:cNvPr id="8" name="Content Placeholder 2"/>
          <p:cNvSpPr txBox="1">
            <a:spLocks/>
          </p:cNvSpPr>
          <p:nvPr/>
        </p:nvSpPr>
        <p:spPr>
          <a:xfrm>
            <a:off x="7934616" y="1909944"/>
            <a:ext cx="4046369" cy="3578690"/>
          </a:xfrm>
          <a:prstGeom prst="rect">
            <a:avLst/>
          </a:prstGeom>
          <a:solidFill>
            <a:schemeClr val="accent6">
              <a:lumMod val="40000"/>
              <a:lumOff val="60000"/>
            </a:schemeClr>
          </a:solidFill>
        </p:spPr>
        <p:txBody>
          <a:bodyPr vert="horz" lIns="68580" tIns="34290" rIns="68580" bIns="34290" rtlCol="0" anchor="t">
            <a:no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3200" b="1" dirty="0" smtClean="0"/>
              <a:t>Awareness</a:t>
            </a:r>
            <a:r>
              <a:rPr lang="en-US" sz="3200" b="1" dirty="0"/>
              <a:t>:</a:t>
            </a:r>
            <a:endParaRPr lang="en-US" sz="3200" dirty="0"/>
          </a:p>
          <a:p>
            <a:r>
              <a:rPr lang="en-US" sz="3200" dirty="0" smtClean="0"/>
              <a:t>Turning away client</a:t>
            </a:r>
            <a:endParaRPr lang="en-US" sz="3200" dirty="0"/>
          </a:p>
          <a:p>
            <a:r>
              <a:rPr lang="en-US" sz="3200" dirty="0" smtClean="0"/>
              <a:t>Consistent treatment</a:t>
            </a:r>
            <a:endParaRPr lang="en-US" sz="3200" dirty="0"/>
          </a:p>
          <a:p>
            <a:r>
              <a:rPr lang="en-US" sz="3200" dirty="0" smtClean="0"/>
              <a:t>Probing questions </a:t>
            </a:r>
          </a:p>
          <a:p>
            <a:r>
              <a:rPr lang="en-US" sz="3200" dirty="0" smtClean="0"/>
              <a:t>Client reaction</a:t>
            </a:r>
            <a:endParaRPr lang="en-US" sz="3200" dirty="0"/>
          </a:p>
        </p:txBody>
      </p:sp>
      <p:sp>
        <p:nvSpPr>
          <p:cNvPr id="3" name="TextBox 2"/>
          <p:cNvSpPr txBox="1"/>
          <p:nvPr/>
        </p:nvSpPr>
        <p:spPr>
          <a:xfrm>
            <a:off x="3429613" y="5690785"/>
            <a:ext cx="5332774" cy="923330"/>
          </a:xfrm>
          <a:prstGeom prst="rect">
            <a:avLst/>
          </a:prstGeom>
          <a:noFill/>
        </p:spPr>
        <p:txBody>
          <a:bodyPr wrap="square" rtlCol="0">
            <a:spAutoFit/>
          </a:bodyPr>
          <a:lstStyle/>
          <a:p>
            <a:pPr algn="ctr"/>
            <a:r>
              <a:rPr lang="en-US" sz="5400" b="1" dirty="0" smtClean="0">
                <a:solidFill>
                  <a:srgbClr val="FF0000"/>
                </a:solidFill>
              </a:rPr>
              <a:t>ASS….U…Me</a:t>
            </a:r>
            <a:endParaRPr lang="en-US" sz="5400" b="1" dirty="0">
              <a:solidFill>
                <a:srgbClr val="FF0000"/>
              </a:solidFill>
            </a:endParaRPr>
          </a:p>
        </p:txBody>
      </p:sp>
    </p:spTree>
    <p:extLst>
      <p:ext uri="{BB962C8B-B14F-4D97-AF65-F5344CB8AC3E}">
        <p14:creationId xmlns:p14="http://schemas.microsoft.com/office/powerpoint/2010/main" val="294485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0896" y="268798"/>
            <a:ext cx="6622553" cy="786926"/>
          </a:xfrm>
        </p:spPr>
        <p:txBody>
          <a:bodyPr>
            <a:noAutofit/>
          </a:bodyPr>
          <a:lstStyle/>
          <a:p>
            <a:pPr algn="ctr"/>
            <a:r>
              <a:rPr lang="en-US" sz="4800" dirty="0"/>
              <a:t>“Clients Are So Pushy”</a:t>
            </a:r>
          </a:p>
        </p:txBody>
      </p:sp>
      <p:sp>
        <p:nvSpPr>
          <p:cNvPr id="4" name="TextBox 3"/>
          <p:cNvSpPr txBox="1"/>
          <p:nvPr/>
        </p:nvSpPr>
        <p:spPr>
          <a:xfrm>
            <a:off x="2666290" y="981930"/>
            <a:ext cx="6570921" cy="584775"/>
          </a:xfrm>
          <a:prstGeom prst="rect">
            <a:avLst/>
          </a:prstGeom>
          <a:noFill/>
        </p:spPr>
        <p:txBody>
          <a:bodyPr wrap="square" rtlCol="0">
            <a:spAutoFit/>
          </a:bodyPr>
          <a:lstStyle/>
          <a:p>
            <a:r>
              <a:rPr lang="en-US" sz="3200" i="1" dirty="0"/>
              <a:t>Why can’t they just wait in line nicely?</a:t>
            </a:r>
          </a:p>
        </p:txBody>
      </p:sp>
      <p:sp>
        <p:nvSpPr>
          <p:cNvPr id="6" name="Content Placeholder 2"/>
          <p:cNvSpPr txBox="1">
            <a:spLocks/>
          </p:cNvSpPr>
          <p:nvPr/>
        </p:nvSpPr>
        <p:spPr>
          <a:xfrm>
            <a:off x="501958" y="1675601"/>
            <a:ext cx="3108188" cy="3706912"/>
          </a:xfrm>
          <a:prstGeom prst="rect">
            <a:avLst/>
          </a:prstGeom>
          <a:solidFill>
            <a:schemeClr val="accent4">
              <a:lumMod val="40000"/>
              <a:lumOff val="60000"/>
            </a:schemeClr>
          </a:solidFill>
        </p:spPr>
        <p:txBody>
          <a:bodyPr vert="horz" lIns="68580" tIns="34290" rIns="68580" bIns="34290" rtlCol="0" anchor="t">
            <a:normAutofit fontScale="62500" lnSpcReduction="20000"/>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5100" b="1" dirty="0" smtClean="0"/>
              <a:t>Assumptions</a:t>
            </a:r>
            <a:r>
              <a:rPr lang="en-US" sz="5100" b="1" dirty="0"/>
              <a:t>:</a:t>
            </a:r>
          </a:p>
          <a:p>
            <a:r>
              <a:rPr lang="en-US" sz="5100" dirty="0" smtClean="0"/>
              <a:t>Selfish</a:t>
            </a:r>
            <a:endParaRPr lang="en-US" sz="5100" dirty="0"/>
          </a:p>
          <a:p>
            <a:r>
              <a:rPr lang="en-US" sz="5100" dirty="0" smtClean="0"/>
              <a:t>Break rules</a:t>
            </a:r>
            <a:endParaRPr lang="en-US" sz="5100" dirty="0"/>
          </a:p>
          <a:p>
            <a:r>
              <a:rPr lang="en-US" sz="5100" dirty="0" smtClean="0"/>
              <a:t>Rude</a:t>
            </a:r>
            <a:endParaRPr lang="en-US" sz="5100" dirty="0"/>
          </a:p>
          <a:p>
            <a:r>
              <a:rPr lang="en-US" sz="5100" dirty="0" smtClean="0"/>
              <a:t>Know the expectations</a:t>
            </a:r>
            <a:endParaRPr lang="en-US" sz="5100" dirty="0"/>
          </a:p>
          <a:p>
            <a:pPr marL="0" indent="0">
              <a:buNone/>
            </a:pPr>
            <a:endParaRPr lang="en-US" sz="1200" dirty="0"/>
          </a:p>
        </p:txBody>
      </p:sp>
      <p:sp>
        <p:nvSpPr>
          <p:cNvPr id="7" name="Content Placeholder 2"/>
          <p:cNvSpPr txBox="1">
            <a:spLocks/>
          </p:cNvSpPr>
          <p:nvPr/>
        </p:nvSpPr>
        <p:spPr>
          <a:xfrm>
            <a:off x="3978061" y="1685995"/>
            <a:ext cx="3840950" cy="3706911"/>
          </a:xfrm>
          <a:prstGeom prst="rect">
            <a:avLst/>
          </a:prstGeom>
          <a:solidFill>
            <a:schemeClr val="accent1">
              <a:lumMod val="40000"/>
              <a:lumOff val="60000"/>
            </a:schemeClr>
          </a:solidFill>
        </p:spPr>
        <p:txBody>
          <a:bodyPr vert="horz" lIns="68580" tIns="34290" rIns="68580" bIns="34290" rtlCol="0" anchor="t">
            <a:normAutofit fontScale="92500" lnSpcReduction="10000"/>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2800" b="1" dirty="0"/>
              <a:t>Suggestions:</a:t>
            </a:r>
          </a:p>
          <a:p>
            <a:r>
              <a:rPr lang="en-US" sz="2800" dirty="0" smtClean="0"/>
              <a:t>Learn cultural norms - </a:t>
            </a:r>
            <a:r>
              <a:rPr lang="en-US" sz="2800" dirty="0"/>
              <a:t>personal space, line </a:t>
            </a:r>
            <a:r>
              <a:rPr lang="en-US" sz="2800" dirty="0" smtClean="0"/>
              <a:t>etiquette &amp; scarcity</a:t>
            </a:r>
            <a:endParaRPr lang="en-US" sz="2800" dirty="0"/>
          </a:p>
          <a:p>
            <a:r>
              <a:rPr lang="en-US" sz="2800" dirty="0" smtClean="0"/>
              <a:t>Publish easy rules</a:t>
            </a:r>
            <a:endParaRPr lang="en-US" sz="2800" dirty="0"/>
          </a:p>
          <a:p>
            <a:r>
              <a:rPr lang="en-US" sz="2800" dirty="0" smtClean="0"/>
              <a:t>Client experience </a:t>
            </a:r>
            <a:r>
              <a:rPr lang="en-US" sz="2800" dirty="0"/>
              <a:t>first</a:t>
            </a:r>
          </a:p>
          <a:p>
            <a:r>
              <a:rPr lang="en-US" sz="2800" dirty="0"/>
              <a:t>Stay calm</a:t>
            </a:r>
          </a:p>
          <a:p>
            <a:pPr marL="0" indent="0">
              <a:buNone/>
            </a:pPr>
            <a:endParaRPr lang="en-US" sz="1200" dirty="0"/>
          </a:p>
        </p:txBody>
      </p:sp>
      <p:sp>
        <p:nvSpPr>
          <p:cNvPr id="8" name="Content Placeholder 2"/>
          <p:cNvSpPr txBox="1">
            <a:spLocks/>
          </p:cNvSpPr>
          <p:nvPr/>
        </p:nvSpPr>
        <p:spPr>
          <a:xfrm>
            <a:off x="8257265" y="1685995"/>
            <a:ext cx="3676827" cy="3696518"/>
          </a:xfrm>
          <a:prstGeom prst="rect">
            <a:avLst/>
          </a:prstGeom>
          <a:solidFill>
            <a:schemeClr val="accent6">
              <a:lumMod val="40000"/>
              <a:lumOff val="60000"/>
            </a:schemeClr>
          </a:solidFill>
        </p:spPr>
        <p:txBody>
          <a:bodyPr vert="horz" lIns="68580" tIns="34290" rIns="68580" bIns="34290" rtlCol="0" anchor="t">
            <a:normAutofit lnSpcReduction="10000"/>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2800" b="1" dirty="0" smtClean="0"/>
              <a:t>Awareness </a:t>
            </a:r>
            <a:endParaRPr lang="en-US" sz="2800" dirty="0"/>
          </a:p>
          <a:p>
            <a:r>
              <a:rPr lang="en-US" sz="2800" dirty="0"/>
              <a:t>Speaking </a:t>
            </a:r>
            <a:r>
              <a:rPr lang="en-US" sz="2800" dirty="0" smtClean="0"/>
              <a:t>louder</a:t>
            </a:r>
          </a:p>
          <a:p>
            <a:r>
              <a:rPr lang="en-US" sz="2800" dirty="0" smtClean="0"/>
              <a:t>Showing frustration</a:t>
            </a:r>
            <a:endParaRPr lang="en-US" sz="2800" dirty="0"/>
          </a:p>
          <a:p>
            <a:r>
              <a:rPr lang="en-US" sz="2800" dirty="0"/>
              <a:t>Using teacher voice</a:t>
            </a:r>
          </a:p>
          <a:p>
            <a:r>
              <a:rPr lang="en-US" sz="2800" dirty="0"/>
              <a:t>Repeating yourself</a:t>
            </a:r>
          </a:p>
          <a:p>
            <a:r>
              <a:rPr lang="en-US" sz="2800" dirty="0"/>
              <a:t>Client reaction</a:t>
            </a:r>
          </a:p>
          <a:p>
            <a:pPr marL="0" indent="0">
              <a:buNone/>
            </a:pPr>
            <a:endParaRPr lang="en-US" sz="1200" dirty="0"/>
          </a:p>
        </p:txBody>
      </p:sp>
      <p:sp>
        <p:nvSpPr>
          <p:cNvPr id="9" name="TextBox 8"/>
          <p:cNvSpPr txBox="1"/>
          <p:nvPr/>
        </p:nvSpPr>
        <p:spPr>
          <a:xfrm>
            <a:off x="2063262" y="5690785"/>
            <a:ext cx="8510953" cy="923330"/>
          </a:xfrm>
          <a:prstGeom prst="rect">
            <a:avLst/>
          </a:prstGeom>
          <a:noFill/>
        </p:spPr>
        <p:txBody>
          <a:bodyPr wrap="square" rtlCol="0">
            <a:spAutoFit/>
          </a:bodyPr>
          <a:lstStyle/>
          <a:p>
            <a:pPr algn="ctr"/>
            <a:r>
              <a:rPr lang="en-US" sz="5400" b="1" dirty="0" smtClean="0">
                <a:solidFill>
                  <a:srgbClr val="FF0000"/>
                </a:solidFill>
              </a:rPr>
              <a:t>Keep Calm and Carry On!</a:t>
            </a:r>
            <a:endParaRPr lang="en-US" sz="5400" b="1" dirty="0">
              <a:solidFill>
                <a:srgbClr val="FF0000"/>
              </a:solidFill>
            </a:endParaRPr>
          </a:p>
        </p:txBody>
      </p:sp>
    </p:spTree>
    <p:extLst>
      <p:ext uri="{BB962C8B-B14F-4D97-AF65-F5344CB8AC3E}">
        <p14:creationId xmlns:p14="http://schemas.microsoft.com/office/powerpoint/2010/main" val="178258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387" y="132637"/>
            <a:ext cx="5376686" cy="3035226"/>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3110" t="34751" r="39552" b="46167"/>
          <a:stretch/>
        </p:blipFill>
        <p:spPr>
          <a:xfrm>
            <a:off x="3767723" y="3595228"/>
            <a:ext cx="2328277" cy="1447305"/>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3843" t="66178" r="40468" b="15155"/>
          <a:stretch/>
        </p:blipFill>
        <p:spPr>
          <a:xfrm>
            <a:off x="6407075" y="3796684"/>
            <a:ext cx="1839270" cy="1235330"/>
          </a:xfrm>
          <a:prstGeom prst="rect">
            <a:avLst/>
          </a:prstGeom>
        </p:spPr>
      </p:pic>
      <p:sp>
        <p:nvSpPr>
          <p:cNvPr id="8" name="TextBox 7"/>
          <p:cNvSpPr txBox="1"/>
          <p:nvPr/>
        </p:nvSpPr>
        <p:spPr>
          <a:xfrm>
            <a:off x="2579146" y="5469897"/>
            <a:ext cx="7655858" cy="707886"/>
          </a:xfrm>
          <a:prstGeom prst="rect">
            <a:avLst/>
          </a:prstGeom>
          <a:noFill/>
        </p:spPr>
        <p:txBody>
          <a:bodyPr wrap="square" rtlCol="0">
            <a:spAutoFit/>
          </a:bodyPr>
          <a:lstStyle/>
          <a:p>
            <a:r>
              <a:rPr lang="en-US" sz="4000" dirty="0" smtClean="0">
                <a:solidFill>
                  <a:srgbClr val="FF0000"/>
                </a:solidFill>
              </a:rPr>
              <a:t>Brains </a:t>
            </a:r>
            <a:r>
              <a:rPr lang="en-US" sz="4000" dirty="0">
                <a:solidFill>
                  <a:srgbClr val="FF0000"/>
                </a:solidFill>
              </a:rPr>
              <a:t>makes a lot of mistakes!</a:t>
            </a:r>
          </a:p>
        </p:txBody>
      </p:sp>
      <p:sp>
        <p:nvSpPr>
          <p:cNvPr id="2" name="Title 1"/>
          <p:cNvSpPr>
            <a:spLocks noGrp="1"/>
          </p:cNvSpPr>
          <p:nvPr>
            <p:ph type="title"/>
          </p:nvPr>
        </p:nvSpPr>
        <p:spPr>
          <a:xfrm>
            <a:off x="1980044" y="94645"/>
            <a:ext cx="7886700" cy="1325563"/>
          </a:xfrm>
        </p:spPr>
        <p:txBody>
          <a:bodyPr>
            <a:normAutofit/>
          </a:bodyPr>
          <a:lstStyle/>
          <a:p>
            <a:pPr algn="ctr"/>
            <a:r>
              <a:rPr lang="en-US" sz="4800" dirty="0"/>
              <a:t>Unconscious Bias</a:t>
            </a:r>
          </a:p>
        </p:txBody>
      </p:sp>
      <p:sp>
        <p:nvSpPr>
          <p:cNvPr id="3" name="Content Placeholder 2"/>
          <p:cNvSpPr>
            <a:spLocks noGrp="1"/>
          </p:cNvSpPr>
          <p:nvPr>
            <p:ph idx="1"/>
          </p:nvPr>
        </p:nvSpPr>
        <p:spPr>
          <a:xfrm>
            <a:off x="665592" y="1575917"/>
            <a:ext cx="7071639" cy="1853083"/>
          </a:xfrm>
        </p:spPr>
        <p:txBody>
          <a:bodyPr>
            <a:normAutofit fontScale="92500" lnSpcReduction="20000"/>
          </a:bodyPr>
          <a:lstStyle/>
          <a:p>
            <a:r>
              <a:rPr lang="en-US" sz="4600" dirty="0"/>
              <a:t>B</a:t>
            </a:r>
            <a:r>
              <a:rPr lang="en-US" sz="4600" dirty="0" smtClean="0"/>
              <a:t>eyond </a:t>
            </a:r>
            <a:r>
              <a:rPr lang="en-US" sz="4600" dirty="0"/>
              <a:t>our awareness</a:t>
            </a:r>
          </a:p>
          <a:p>
            <a:r>
              <a:rPr lang="en-US" sz="4600" dirty="0"/>
              <a:t>Happen </a:t>
            </a:r>
            <a:r>
              <a:rPr lang="en-US" sz="4600" dirty="0" smtClean="0"/>
              <a:t>automatically</a:t>
            </a:r>
            <a:endParaRPr lang="en-US" sz="4600" dirty="0"/>
          </a:p>
          <a:p>
            <a:r>
              <a:rPr lang="en-US" sz="4600" dirty="0"/>
              <a:t>Mostly beyond our control</a:t>
            </a:r>
          </a:p>
          <a:p>
            <a:pPr marL="0" indent="0">
              <a:buNone/>
            </a:pPr>
            <a:endParaRPr lang="en-US" dirty="0"/>
          </a:p>
        </p:txBody>
      </p:sp>
    </p:spTree>
    <p:extLst>
      <p:ext uri="{BB962C8B-B14F-4D97-AF65-F5344CB8AC3E}">
        <p14:creationId xmlns:p14="http://schemas.microsoft.com/office/powerpoint/2010/main" val="29172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204141458"/>
              </p:ext>
            </p:extLst>
          </p:nvPr>
        </p:nvGraphicFramePr>
        <p:xfrm>
          <a:off x="433751" y="1121555"/>
          <a:ext cx="11758248" cy="4802133"/>
        </p:xfrm>
        <a:graphic>
          <a:graphicData uri="http://schemas.openxmlformats.org/drawingml/2006/table">
            <a:tbl>
              <a:tblPr firstRow="1" bandRow="1">
                <a:tableStyleId>{5C22544A-7EE6-4342-B048-85BDC9FD1C3A}</a:tableStyleId>
              </a:tblPr>
              <a:tblGrid>
                <a:gridCol w="5685695">
                  <a:extLst>
                    <a:ext uri="{9D8B030D-6E8A-4147-A177-3AD203B41FA5}">
                      <a16:colId xmlns:a16="http://schemas.microsoft.com/office/drawing/2014/main" xmlns="" val="20000"/>
                    </a:ext>
                  </a:extLst>
                </a:gridCol>
                <a:gridCol w="6072553">
                  <a:extLst>
                    <a:ext uri="{9D8B030D-6E8A-4147-A177-3AD203B41FA5}">
                      <a16:colId xmlns:a16="http://schemas.microsoft.com/office/drawing/2014/main" xmlns="" val="20001"/>
                    </a:ext>
                  </a:extLst>
                </a:gridCol>
              </a:tblGrid>
              <a:tr h="810313">
                <a:tc>
                  <a:txBody>
                    <a:bodyPr/>
                    <a:lstStyle/>
                    <a:p>
                      <a:endParaRPr lang="en-US" sz="2400" dirty="0"/>
                    </a:p>
                  </a:txBody>
                  <a:tcPr marL="68580" marR="68580" marT="34290" marB="34290"/>
                </a:tc>
                <a:tc>
                  <a:txBody>
                    <a:bodyPr/>
                    <a:lstStyle/>
                    <a:p>
                      <a:endParaRPr lang="en-US" sz="1000" dirty="0"/>
                    </a:p>
                  </a:txBody>
                  <a:tcPr marL="68580" marR="68580" marT="34290" marB="34290"/>
                </a:tc>
                <a:extLst>
                  <a:ext uri="{0D108BD9-81ED-4DB2-BD59-A6C34878D82A}">
                    <a16:rowId xmlns:a16="http://schemas.microsoft.com/office/drawing/2014/main" xmlns="" val="10000"/>
                  </a:ext>
                </a:extLst>
              </a:tr>
              <a:tr h="916068">
                <a:tc>
                  <a:txBody>
                    <a:bodyPr/>
                    <a:lstStyle/>
                    <a:p>
                      <a: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dirty="0" smtClean="0"/>
                        <a:t>Tapping on car</a:t>
                      </a:r>
                    </a:p>
                  </a:txBody>
                  <a:tcPr marL="68580" marR="68580" marT="34290" marB="3429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400" dirty="0" smtClean="0"/>
                        <a:t>Domestic violence survivor or war veteran frightened so much they do not return.</a:t>
                      </a:r>
                    </a:p>
                  </a:txBody>
                  <a:tcPr marL="68580" marR="68580" marT="34290" marB="34290" anchor="ctr"/>
                </a:tc>
                <a:extLst>
                  <a:ext uri="{0D108BD9-81ED-4DB2-BD59-A6C34878D82A}">
                    <a16:rowId xmlns:a16="http://schemas.microsoft.com/office/drawing/2014/main" xmlns="" val="10001"/>
                  </a:ext>
                </a:extLst>
              </a:tr>
              <a:tr h="846858">
                <a:tc>
                  <a:txBody>
                    <a:bodyPr/>
                    <a:lstStyle/>
                    <a:p>
                      <a: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dirty="0" smtClean="0"/>
                        <a:t>Raising your voice and speaking in a parent</a:t>
                      </a:r>
                      <a:r>
                        <a:rPr lang="en-US" sz="2400" baseline="0" dirty="0" smtClean="0"/>
                        <a:t> or teacher voice</a:t>
                      </a:r>
                      <a:endParaRPr lang="en-US" sz="2400" dirty="0" smtClean="0"/>
                    </a:p>
                  </a:txBody>
                  <a:tcPr marL="68580" marR="68580" marT="34290" marB="3429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400" dirty="0" smtClean="0"/>
                        <a:t>Client is embarrassed</a:t>
                      </a:r>
                      <a:r>
                        <a:rPr lang="en-US" sz="2400" baseline="0" dirty="0" smtClean="0"/>
                        <a:t> and confused.  Does not return for fear of further humiliation.</a:t>
                      </a:r>
                      <a:endParaRPr lang="en-US" sz="2400" dirty="0" smtClean="0"/>
                    </a:p>
                  </a:txBody>
                  <a:tcPr marL="68580" marR="68580" marT="34290" marB="34290" anchor="ctr"/>
                </a:tc>
                <a:extLst>
                  <a:ext uri="{0D108BD9-81ED-4DB2-BD59-A6C34878D82A}">
                    <a16:rowId xmlns:a16="http://schemas.microsoft.com/office/drawing/2014/main" xmlns="" val="10002"/>
                  </a:ext>
                </a:extLst>
              </a:tr>
              <a:tr h="1114447">
                <a:tc>
                  <a:txBody>
                    <a:bodyPr/>
                    <a:lstStyle/>
                    <a:p>
                      <a: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dirty="0" smtClean="0"/>
                        <a:t>Pointing out they did something wrong</a:t>
                      </a:r>
                    </a:p>
                  </a:txBody>
                  <a:tcPr marL="68580" marR="68580" marT="34290" marB="3429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400" dirty="0" smtClean="0"/>
                        <a:t>Client feels stupid.</a:t>
                      </a:r>
                      <a:r>
                        <a:rPr lang="en-US" sz="2400" baseline="0" dirty="0" smtClean="0"/>
                        <a:t>  They l</a:t>
                      </a:r>
                      <a:r>
                        <a:rPr lang="en-US" sz="2400" dirty="0" smtClean="0"/>
                        <a:t>eave angry and confused.</a:t>
                      </a:r>
                    </a:p>
                  </a:txBody>
                  <a:tcPr marL="68580" marR="68580" marT="34290" marB="34290" anchor="ctr"/>
                </a:tc>
                <a:extLst>
                  <a:ext uri="{0D108BD9-81ED-4DB2-BD59-A6C34878D82A}">
                    <a16:rowId xmlns:a16="http://schemas.microsoft.com/office/drawing/2014/main" xmlns="" val="10003"/>
                  </a:ext>
                </a:extLst>
              </a:tr>
              <a:tr h="1114447">
                <a:tc>
                  <a:txBody>
                    <a:bodyPr/>
                    <a:lstStyle/>
                    <a:p>
                      <a: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dirty="0" smtClean="0"/>
                        <a:t>Repeating what you say, raising your voice and speaking slowly</a:t>
                      </a:r>
                    </a:p>
                  </a:txBody>
                  <a:tcPr marL="68580" marR="68580" marT="34290" marB="3429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400" dirty="0" smtClean="0"/>
                        <a:t>Client is angry</a:t>
                      </a:r>
                      <a:r>
                        <a:rPr lang="en-US" sz="2400" baseline="0" dirty="0" smtClean="0"/>
                        <a:t> that they are being treated like a child </a:t>
                      </a:r>
                      <a:r>
                        <a:rPr lang="en-US" sz="2400" dirty="0" smtClean="0"/>
                        <a:t>and they tell others not to come.</a:t>
                      </a:r>
                    </a:p>
                  </a:txBody>
                  <a:tcPr marL="68580" marR="68580" marT="34290" marB="34290" anchor="ctr"/>
                </a:tc>
                <a:extLst>
                  <a:ext uri="{0D108BD9-81ED-4DB2-BD59-A6C34878D82A}">
                    <a16:rowId xmlns:a16="http://schemas.microsoft.com/office/drawing/2014/main" xmlns="" val="10004"/>
                  </a:ext>
                </a:extLst>
              </a:tr>
            </a:tbl>
          </a:graphicData>
        </a:graphic>
      </p:graphicFrame>
      <p:sp>
        <p:nvSpPr>
          <p:cNvPr id="2" name="Title 1"/>
          <p:cNvSpPr>
            <a:spLocks noGrp="1"/>
          </p:cNvSpPr>
          <p:nvPr>
            <p:ph type="title"/>
          </p:nvPr>
        </p:nvSpPr>
        <p:spPr>
          <a:xfrm>
            <a:off x="2666999" y="334629"/>
            <a:ext cx="6858000" cy="786926"/>
          </a:xfrm>
        </p:spPr>
        <p:txBody>
          <a:bodyPr>
            <a:normAutofit fontScale="90000"/>
          </a:bodyPr>
          <a:lstStyle/>
          <a:p>
            <a:pPr algn="ctr"/>
            <a:r>
              <a:rPr lang="en-US" dirty="0" smtClean="0"/>
              <a:t>Unintentional Impacts of Actions</a:t>
            </a:r>
            <a:endParaRPr lang="en-US" dirty="0"/>
          </a:p>
        </p:txBody>
      </p:sp>
      <p:sp>
        <p:nvSpPr>
          <p:cNvPr id="4" name="TextBox 3"/>
          <p:cNvSpPr txBox="1"/>
          <p:nvPr/>
        </p:nvSpPr>
        <p:spPr>
          <a:xfrm>
            <a:off x="2432536" y="1117695"/>
            <a:ext cx="1576756" cy="707886"/>
          </a:xfrm>
          <a:prstGeom prst="rect">
            <a:avLst/>
          </a:prstGeom>
          <a:noFill/>
        </p:spPr>
        <p:txBody>
          <a:bodyPr wrap="square" rtlCol="0">
            <a:spAutoFit/>
          </a:bodyPr>
          <a:lstStyle/>
          <a:p>
            <a:r>
              <a:rPr lang="en-US" sz="4000" i="1" dirty="0"/>
              <a:t>Action</a:t>
            </a:r>
          </a:p>
        </p:txBody>
      </p:sp>
      <p:sp>
        <p:nvSpPr>
          <p:cNvPr id="5" name="TextBox 4"/>
          <p:cNvSpPr txBox="1"/>
          <p:nvPr/>
        </p:nvSpPr>
        <p:spPr>
          <a:xfrm>
            <a:off x="8196724" y="1149576"/>
            <a:ext cx="2242831" cy="707886"/>
          </a:xfrm>
          <a:prstGeom prst="rect">
            <a:avLst/>
          </a:prstGeom>
          <a:noFill/>
        </p:spPr>
        <p:txBody>
          <a:bodyPr wrap="square" rtlCol="0">
            <a:spAutoFit/>
          </a:bodyPr>
          <a:lstStyle/>
          <a:p>
            <a:r>
              <a:rPr lang="en-US" sz="4000" i="1" dirty="0"/>
              <a:t>Impact</a:t>
            </a:r>
          </a:p>
        </p:txBody>
      </p:sp>
      <p:sp>
        <p:nvSpPr>
          <p:cNvPr id="10" name="Rectangle 9"/>
          <p:cNvSpPr/>
          <p:nvPr/>
        </p:nvSpPr>
        <p:spPr>
          <a:xfrm>
            <a:off x="6116193" y="1954806"/>
            <a:ext cx="6075805" cy="8272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p:cNvSpPr/>
          <p:nvPr/>
        </p:nvSpPr>
        <p:spPr>
          <a:xfrm>
            <a:off x="6096000" y="2828375"/>
            <a:ext cx="6095998" cy="8532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p:cNvSpPr/>
          <p:nvPr/>
        </p:nvSpPr>
        <p:spPr>
          <a:xfrm>
            <a:off x="6096000" y="3727902"/>
            <a:ext cx="6095998" cy="1050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p:cNvSpPr/>
          <p:nvPr/>
        </p:nvSpPr>
        <p:spPr>
          <a:xfrm>
            <a:off x="6096000" y="4865816"/>
            <a:ext cx="6095997" cy="1057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20116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7571" y="192063"/>
            <a:ext cx="8276857" cy="1049235"/>
          </a:xfrm>
        </p:spPr>
        <p:txBody>
          <a:bodyPr>
            <a:noAutofit/>
          </a:bodyPr>
          <a:lstStyle/>
          <a:p>
            <a:pPr algn="ctr"/>
            <a:r>
              <a:rPr lang="en-US" sz="4800" dirty="0"/>
              <a:t>Helpful Hints Unbiased Service</a:t>
            </a:r>
          </a:p>
        </p:txBody>
      </p:sp>
      <p:sp>
        <p:nvSpPr>
          <p:cNvPr id="3" name="Content Placeholder 2"/>
          <p:cNvSpPr>
            <a:spLocks noGrp="1"/>
          </p:cNvSpPr>
          <p:nvPr>
            <p:ph idx="1"/>
          </p:nvPr>
        </p:nvSpPr>
        <p:spPr>
          <a:xfrm>
            <a:off x="457108" y="1464704"/>
            <a:ext cx="11277781" cy="3494825"/>
          </a:xfrm>
          <a:solidFill>
            <a:schemeClr val="accent6">
              <a:lumMod val="20000"/>
              <a:lumOff val="80000"/>
            </a:schemeClr>
          </a:solidFill>
        </p:spPr>
        <p:txBody>
          <a:bodyPr>
            <a:normAutofit/>
          </a:bodyPr>
          <a:lstStyle/>
          <a:p>
            <a:r>
              <a:rPr lang="en-US" sz="2600" dirty="0" smtClean="0"/>
              <a:t>Greeting - Genuine smile, maintain eye contact, pleasant tone of voice.</a:t>
            </a:r>
            <a:endParaRPr lang="en-US" sz="2600" dirty="0"/>
          </a:p>
          <a:p>
            <a:r>
              <a:rPr lang="en-US" sz="2600" dirty="0" smtClean="0"/>
              <a:t>Culturally </a:t>
            </a:r>
            <a:r>
              <a:rPr lang="en-US" sz="2600" dirty="0"/>
              <a:t>sensitive body language – mirror </a:t>
            </a:r>
            <a:r>
              <a:rPr lang="en-US" sz="2600" dirty="0" smtClean="0"/>
              <a:t>client.</a:t>
            </a:r>
            <a:endParaRPr lang="en-US" sz="2600" dirty="0"/>
          </a:p>
          <a:p>
            <a:r>
              <a:rPr lang="en-US" sz="2600" dirty="0"/>
              <a:t>Professional conduct – hand papers and cards with both </a:t>
            </a:r>
            <a:r>
              <a:rPr lang="en-US" sz="2600" dirty="0" smtClean="0"/>
              <a:t>hands.</a:t>
            </a:r>
            <a:endParaRPr lang="en-US" sz="2600" dirty="0"/>
          </a:p>
          <a:p>
            <a:r>
              <a:rPr lang="en-US" sz="2600" dirty="0" smtClean="0"/>
              <a:t>Keep </a:t>
            </a:r>
            <a:r>
              <a:rPr lang="en-US" sz="2600" dirty="0"/>
              <a:t>questions </a:t>
            </a:r>
            <a:r>
              <a:rPr lang="en-US" sz="2600" dirty="0" smtClean="0"/>
              <a:t>relevant </a:t>
            </a:r>
            <a:r>
              <a:rPr lang="en-US" sz="2600" dirty="0"/>
              <a:t>to service </a:t>
            </a:r>
            <a:r>
              <a:rPr lang="en-US" sz="2600" dirty="0" smtClean="0"/>
              <a:t>provided.</a:t>
            </a:r>
            <a:endParaRPr lang="en-US" sz="2600" dirty="0"/>
          </a:p>
          <a:p>
            <a:r>
              <a:rPr lang="en-US" sz="2600" dirty="0" smtClean="0"/>
              <a:t>Use simple communication.  Limit euphemisms, metaphors and jokes.</a:t>
            </a:r>
            <a:endParaRPr lang="en-US" sz="2600" dirty="0"/>
          </a:p>
          <a:p>
            <a:r>
              <a:rPr lang="en-US" sz="2600" dirty="0"/>
              <a:t>Ask “how can I help you?”, or </a:t>
            </a:r>
            <a:r>
              <a:rPr lang="en-US" sz="2600" dirty="0" smtClean="0"/>
              <a:t>“good </a:t>
            </a:r>
            <a:r>
              <a:rPr lang="en-US" sz="2600" dirty="0"/>
              <a:t>afternoon” </a:t>
            </a:r>
            <a:r>
              <a:rPr lang="en-US" sz="2600" dirty="0" smtClean="0"/>
              <a:t>instead of </a:t>
            </a:r>
            <a:r>
              <a:rPr lang="en-US" sz="2600" dirty="0"/>
              <a:t>“how are you </a:t>
            </a:r>
            <a:r>
              <a:rPr lang="en-US" sz="2600" dirty="0" smtClean="0"/>
              <a:t>doing?”</a:t>
            </a:r>
            <a:endParaRPr lang="en-US" sz="2600" dirty="0"/>
          </a:p>
          <a:p>
            <a:r>
              <a:rPr lang="en-US" sz="2600" dirty="0"/>
              <a:t>Limit use </a:t>
            </a:r>
            <a:r>
              <a:rPr lang="en-US" sz="2600" dirty="0" smtClean="0"/>
              <a:t>of negative </a:t>
            </a:r>
            <a:r>
              <a:rPr lang="en-US" sz="2600" dirty="0"/>
              <a:t>judgement words “</a:t>
            </a:r>
            <a:r>
              <a:rPr lang="en-US" sz="2600" dirty="0" smtClean="0"/>
              <a:t>should, don’t</a:t>
            </a:r>
            <a:r>
              <a:rPr lang="en-US" sz="2600" dirty="0"/>
              <a:t>, can’t, </a:t>
            </a:r>
            <a:r>
              <a:rPr lang="en-US" sz="2600" dirty="0" smtClean="0"/>
              <a:t>no, stop”.</a:t>
            </a:r>
            <a:endParaRPr lang="en-US" sz="2600" dirty="0"/>
          </a:p>
          <a:p>
            <a:pPr marL="0" indent="0">
              <a:buNone/>
            </a:pPr>
            <a:endParaRPr lang="en-US" dirty="0"/>
          </a:p>
        </p:txBody>
      </p:sp>
      <p:sp>
        <p:nvSpPr>
          <p:cNvPr id="7" name="TextBox 6"/>
          <p:cNvSpPr txBox="1"/>
          <p:nvPr/>
        </p:nvSpPr>
        <p:spPr>
          <a:xfrm>
            <a:off x="1297731" y="5196007"/>
            <a:ext cx="9596538" cy="1661993"/>
          </a:xfrm>
          <a:prstGeom prst="rect">
            <a:avLst/>
          </a:prstGeom>
          <a:noFill/>
        </p:spPr>
        <p:txBody>
          <a:bodyPr wrap="none" rtlCol="0">
            <a:spAutoFit/>
          </a:bodyPr>
          <a:lstStyle/>
          <a:p>
            <a:pPr algn="ctr"/>
            <a:r>
              <a:rPr lang="en-US" sz="2800" i="1" dirty="0"/>
              <a:t>Nature has given us two ears and two eyes but only one tongue, </a:t>
            </a:r>
            <a:endParaRPr lang="en-US" sz="2800" i="1" dirty="0" smtClean="0"/>
          </a:p>
          <a:p>
            <a:pPr algn="ctr"/>
            <a:r>
              <a:rPr lang="en-US" sz="2800" i="1" dirty="0" smtClean="0"/>
              <a:t>so </a:t>
            </a:r>
            <a:r>
              <a:rPr lang="en-US" sz="2800" i="1" dirty="0"/>
              <a:t>we should hear and see more than we speak. </a:t>
            </a:r>
            <a:endParaRPr lang="en-US" sz="2800" i="1" dirty="0" smtClean="0"/>
          </a:p>
          <a:p>
            <a:pPr algn="ctr"/>
            <a:r>
              <a:rPr lang="en-US" sz="2800" dirty="0"/>
              <a:t> </a:t>
            </a:r>
            <a:r>
              <a:rPr lang="en-US" sz="2800" dirty="0" smtClean="0"/>
              <a:t>  — </a:t>
            </a:r>
            <a:r>
              <a:rPr lang="en-US" sz="2800" dirty="0"/>
              <a:t>Greek proverb</a:t>
            </a:r>
          </a:p>
          <a:p>
            <a:endParaRPr lang="en-US" dirty="0"/>
          </a:p>
        </p:txBody>
      </p:sp>
    </p:spTree>
    <p:extLst>
      <p:ext uri="{BB962C8B-B14F-4D97-AF65-F5344CB8AC3E}">
        <p14:creationId xmlns:p14="http://schemas.microsoft.com/office/powerpoint/2010/main" val="242188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3461" y="1422741"/>
            <a:ext cx="7665076" cy="4314670"/>
          </a:xfrm>
          <a:prstGeom prst="rect">
            <a:avLst/>
          </a:prstGeom>
        </p:spPr>
      </p:pic>
      <p:sp>
        <p:nvSpPr>
          <p:cNvPr id="6" name="TextBox 5"/>
          <p:cNvSpPr txBox="1"/>
          <p:nvPr/>
        </p:nvSpPr>
        <p:spPr>
          <a:xfrm>
            <a:off x="3156550" y="448237"/>
            <a:ext cx="5878901" cy="830997"/>
          </a:xfrm>
          <a:prstGeom prst="rect">
            <a:avLst/>
          </a:prstGeom>
          <a:noFill/>
        </p:spPr>
        <p:txBody>
          <a:bodyPr wrap="square" rtlCol="0">
            <a:spAutoFit/>
          </a:bodyPr>
          <a:lstStyle/>
          <a:p>
            <a:r>
              <a:rPr lang="en-US" sz="4800" dirty="0"/>
              <a:t>Where Are You From?</a:t>
            </a:r>
          </a:p>
        </p:txBody>
      </p:sp>
    </p:spTree>
    <p:extLst>
      <p:ext uri="{BB962C8B-B14F-4D97-AF65-F5344CB8AC3E}">
        <p14:creationId xmlns:p14="http://schemas.microsoft.com/office/powerpoint/2010/main" val="21193409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2651" y="0"/>
            <a:ext cx="7950852" cy="1325563"/>
          </a:xfrm>
        </p:spPr>
        <p:txBody>
          <a:bodyPr>
            <a:noAutofit/>
          </a:bodyPr>
          <a:lstStyle/>
          <a:p>
            <a:pPr algn="ctr"/>
            <a:r>
              <a:rPr lang="en-US" sz="4000" dirty="0"/>
              <a:t>Other Bias and Privilege Resources</a:t>
            </a:r>
          </a:p>
        </p:txBody>
      </p:sp>
      <p:sp>
        <p:nvSpPr>
          <p:cNvPr id="4" name="Content Placeholder 3"/>
          <p:cNvSpPr txBox="1">
            <a:spLocks noGrp="1"/>
          </p:cNvSpPr>
          <p:nvPr>
            <p:ph idx="1"/>
          </p:nvPr>
        </p:nvSpPr>
        <p:spPr>
          <a:xfrm>
            <a:off x="1215407" y="1103680"/>
            <a:ext cx="9761183" cy="3596882"/>
          </a:xfrm>
          <a:prstGeom prst="rect">
            <a:avLst/>
          </a:prstGeom>
          <a:noFill/>
        </p:spPr>
        <p:txBody>
          <a:bodyPr wrap="square" rtlCol="0">
            <a:spAutoFit/>
          </a:bodyPr>
          <a:lstStyle/>
          <a:p>
            <a:pPr marL="0" indent="0">
              <a:buNone/>
            </a:pPr>
            <a:r>
              <a:rPr lang="en-US" sz="2400" dirty="0">
                <a:hlinkClick r:id="rId2"/>
              </a:rPr>
              <a:t>Harvard Implicit Bias Test </a:t>
            </a:r>
            <a:r>
              <a:rPr lang="en-US" sz="2400" dirty="0"/>
              <a:t>- Hidden Bias Tests measure unconscious, or automatic, biases. Your willingness to examine your own possible biases is an important step in understanding the roots of stereotypes and prejudice in our society. </a:t>
            </a:r>
            <a:endParaRPr lang="en-US" sz="2400" dirty="0" smtClean="0"/>
          </a:p>
          <a:p>
            <a:pPr marL="0" indent="0">
              <a:buNone/>
            </a:pPr>
            <a:endParaRPr lang="en-US" sz="2400" dirty="0" smtClean="0"/>
          </a:p>
          <a:p>
            <a:pPr marL="0" indent="0">
              <a:buNone/>
            </a:pPr>
            <a:r>
              <a:rPr lang="en-US" sz="2400" dirty="0" smtClean="0"/>
              <a:t>Blind spot: </a:t>
            </a:r>
            <a:r>
              <a:rPr lang="en-US" sz="2400" dirty="0"/>
              <a:t>Hidden Biases of Good by </a:t>
            </a:r>
            <a:r>
              <a:rPr lang="en-US" sz="2400" dirty="0">
                <a:hlinkClick r:id="rId3"/>
              </a:rPr>
              <a:t>Mahzarin R. Banaji</a:t>
            </a:r>
            <a:r>
              <a:rPr lang="en-US" sz="2400" dirty="0"/>
              <a:t>  (Author), </a:t>
            </a:r>
            <a:r>
              <a:rPr lang="en-US" sz="2400" dirty="0">
                <a:hlinkClick r:id="rId4"/>
              </a:rPr>
              <a:t>Anthony G. Greenwald</a:t>
            </a:r>
            <a:r>
              <a:rPr lang="en-US" sz="2400" dirty="0"/>
              <a:t> (Author)</a:t>
            </a:r>
          </a:p>
          <a:p>
            <a:pPr marL="0" indent="0">
              <a:buNone/>
            </a:pPr>
            <a:endParaRPr lang="en-US" sz="2400" dirty="0" smtClean="0"/>
          </a:p>
          <a:p>
            <a:pPr marL="0" indent="0">
              <a:buNone/>
            </a:pPr>
            <a:endParaRPr lang="en-US" sz="2400" dirty="0"/>
          </a:p>
        </p:txBody>
      </p:sp>
      <p:sp>
        <p:nvSpPr>
          <p:cNvPr id="3" name="TextBox 2"/>
          <p:cNvSpPr txBox="1"/>
          <p:nvPr/>
        </p:nvSpPr>
        <p:spPr>
          <a:xfrm>
            <a:off x="3868883" y="3872567"/>
            <a:ext cx="4454233" cy="2985433"/>
          </a:xfrm>
          <a:prstGeom prst="rect">
            <a:avLst/>
          </a:prstGeom>
          <a:noFill/>
        </p:spPr>
        <p:txBody>
          <a:bodyPr wrap="none" rtlCol="0">
            <a:spAutoFit/>
          </a:bodyPr>
          <a:lstStyle/>
          <a:p>
            <a:pPr algn="ctr"/>
            <a:r>
              <a:rPr lang="en-US" sz="3200" dirty="0"/>
              <a:t>Ted Talks</a:t>
            </a:r>
          </a:p>
          <a:p>
            <a:r>
              <a:rPr lang="en-US" sz="2400" dirty="0">
                <a:hlinkClick r:id="rId5"/>
              </a:rPr>
              <a:t>Unconscious Bias</a:t>
            </a:r>
            <a:r>
              <a:rPr lang="en-US" sz="2400" dirty="0"/>
              <a:t> – Helen Turnbull</a:t>
            </a:r>
          </a:p>
          <a:p>
            <a:endParaRPr lang="en-US" sz="2400" dirty="0"/>
          </a:p>
          <a:p>
            <a:r>
              <a:rPr lang="en-US" sz="2400" dirty="0">
                <a:hlinkClick r:id="rId6"/>
              </a:rPr>
              <a:t>Overcoming Bias</a:t>
            </a:r>
            <a:r>
              <a:rPr lang="en-US" sz="2400" dirty="0"/>
              <a:t> – Verna Myers</a:t>
            </a:r>
          </a:p>
          <a:p>
            <a:endParaRPr lang="en-US" sz="2400" dirty="0"/>
          </a:p>
          <a:p>
            <a:r>
              <a:rPr lang="en-US" sz="2400" dirty="0">
                <a:hlinkClick r:id="rId7"/>
              </a:rPr>
              <a:t>White Privilege </a:t>
            </a:r>
            <a:r>
              <a:rPr lang="en-US" sz="2400" dirty="0"/>
              <a:t>– Cameron Russell</a:t>
            </a:r>
          </a:p>
          <a:p>
            <a:endParaRPr lang="en-US" dirty="0"/>
          </a:p>
          <a:p>
            <a:endParaRPr lang="en-US" dirty="0"/>
          </a:p>
        </p:txBody>
      </p:sp>
    </p:spTree>
    <p:extLst>
      <p:ext uri="{BB962C8B-B14F-4D97-AF65-F5344CB8AC3E}">
        <p14:creationId xmlns:p14="http://schemas.microsoft.com/office/powerpoint/2010/main" val="16775303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7539" y="212188"/>
            <a:ext cx="6571343" cy="1049235"/>
          </a:xfrm>
        </p:spPr>
        <p:txBody>
          <a:bodyPr>
            <a:normAutofit/>
          </a:bodyPr>
          <a:lstStyle/>
          <a:p>
            <a:pPr algn="ctr"/>
            <a:r>
              <a:rPr lang="en-US" sz="4800" dirty="0"/>
              <a:t>Personal Stage</a:t>
            </a:r>
          </a:p>
        </p:txBody>
      </p:sp>
      <p:sp>
        <p:nvSpPr>
          <p:cNvPr id="8" name="Content Placeholder 2"/>
          <p:cNvSpPr txBox="1">
            <a:spLocks/>
          </p:cNvSpPr>
          <p:nvPr/>
        </p:nvSpPr>
        <p:spPr>
          <a:xfrm>
            <a:off x="1383236" y="1292709"/>
            <a:ext cx="4444810" cy="544228"/>
          </a:xfrm>
          <a:prstGeom prst="rect">
            <a:avLst/>
          </a:prstGeom>
        </p:spPr>
        <p:txBody>
          <a:bodyPr vert="horz" lIns="91440" tIns="45720" rIns="91440" bIns="45720" rtlCol="0" anchor="t">
            <a:normAutofit fontScale="62500" lnSpcReduction="20000"/>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sz="4600" dirty="0"/>
              <a:t>Childhood Experiences</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5966" y="1592052"/>
            <a:ext cx="4914632" cy="3334871"/>
          </a:xfrm>
          <a:prstGeom prst="rect">
            <a:avLst/>
          </a:prstGeom>
        </p:spPr>
      </p:pic>
      <p:sp>
        <p:nvSpPr>
          <p:cNvPr id="9" name="Content Placeholder 2"/>
          <p:cNvSpPr txBox="1">
            <a:spLocks/>
          </p:cNvSpPr>
          <p:nvPr/>
        </p:nvSpPr>
        <p:spPr>
          <a:xfrm>
            <a:off x="763058" y="1897996"/>
            <a:ext cx="4444810" cy="544228"/>
          </a:xfrm>
          <a:prstGeom prst="rect">
            <a:avLst/>
          </a:prstGeom>
        </p:spPr>
        <p:txBody>
          <a:bodyPr vert="horz" lIns="91440" tIns="45720" rIns="91440" bIns="45720" rtlCol="0" anchor="t">
            <a:normAutofit fontScale="62500" lnSpcReduction="20000"/>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sz="4600" dirty="0"/>
              <a:t>Family Beliefs</a:t>
            </a:r>
          </a:p>
          <a:p>
            <a:endParaRPr lang="en-US" dirty="0"/>
          </a:p>
        </p:txBody>
      </p:sp>
      <p:sp>
        <p:nvSpPr>
          <p:cNvPr id="12" name="Content Placeholder 2"/>
          <p:cNvSpPr txBox="1">
            <a:spLocks/>
          </p:cNvSpPr>
          <p:nvPr/>
        </p:nvSpPr>
        <p:spPr>
          <a:xfrm>
            <a:off x="1926844" y="2551750"/>
            <a:ext cx="4444810" cy="544228"/>
          </a:xfrm>
          <a:prstGeom prst="rect">
            <a:avLst/>
          </a:prstGeom>
        </p:spPr>
        <p:txBody>
          <a:bodyPr vert="horz" lIns="91440" tIns="45720" rIns="91440" bIns="45720" rtlCol="0" anchor="t">
            <a:normAutofit fontScale="62500" lnSpcReduction="20000"/>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sz="4600" dirty="0"/>
              <a:t>Religious Training</a:t>
            </a:r>
            <a:endParaRPr lang="en-US"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13645">
            <a:off x="5876286" y="1227143"/>
            <a:ext cx="1679945" cy="1419554"/>
          </a:xfrm>
          <a:prstGeom prst="rect">
            <a:avLst/>
          </a:prstGeom>
        </p:spPr>
      </p:pic>
      <p:sp>
        <p:nvSpPr>
          <p:cNvPr id="15" name="Content Placeholder 2"/>
          <p:cNvSpPr txBox="1">
            <a:spLocks/>
          </p:cNvSpPr>
          <p:nvPr/>
        </p:nvSpPr>
        <p:spPr>
          <a:xfrm>
            <a:off x="1071230" y="3301638"/>
            <a:ext cx="4444810" cy="544228"/>
          </a:xfrm>
          <a:prstGeom prst="rect">
            <a:avLst/>
          </a:prstGeom>
        </p:spPr>
        <p:txBody>
          <a:bodyPr vert="horz" lIns="91440" tIns="45720" rIns="91440" bIns="45720" rtlCol="0" anchor="t">
            <a:normAutofit fontScale="62500" lnSpcReduction="20000"/>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sz="4600" dirty="0"/>
              <a:t>Community Norms</a:t>
            </a:r>
            <a:endParaRPr lang="en-US" dirty="0"/>
          </a:p>
        </p:txBody>
      </p:sp>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artisticGlowDiffused trans="19000"/>
                    </a14:imgEffect>
                  </a14:imgLayer>
                </a14:imgProps>
              </a:ext>
              <a:ext uri="{28A0092B-C50C-407E-A947-70E740481C1C}">
                <a14:useLocalDpi xmlns:a14="http://schemas.microsoft.com/office/drawing/2010/main" val="0"/>
              </a:ext>
            </a:extLst>
          </a:blip>
          <a:stretch>
            <a:fillRect/>
          </a:stretch>
        </p:blipFill>
        <p:spPr>
          <a:xfrm rot="321683">
            <a:off x="6527867" y="2030188"/>
            <a:ext cx="4577948" cy="3067226"/>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79129" y="3590846"/>
            <a:ext cx="872332" cy="1464689"/>
          </a:xfrm>
          <a:prstGeom prst="rect">
            <a:avLst/>
          </a:prstGeom>
        </p:spPr>
      </p:pic>
      <p:sp>
        <p:nvSpPr>
          <p:cNvPr id="19" name="Content Placeholder 2"/>
          <p:cNvSpPr txBox="1">
            <a:spLocks/>
          </p:cNvSpPr>
          <p:nvPr/>
        </p:nvSpPr>
        <p:spPr>
          <a:xfrm>
            <a:off x="2188109" y="3960771"/>
            <a:ext cx="4444810" cy="544228"/>
          </a:xfrm>
          <a:prstGeom prst="rect">
            <a:avLst/>
          </a:prstGeom>
        </p:spPr>
        <p:txBody>
          <a:bodyPr vert="horz" lIns="91440" tIns="45720" rIns="91440" bIns="45720" rtlCol="0" anchor="t">
            <a:normAutofit fontScale="62500" lnSpcReduction="20000"/>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sz="4600" dirty="0"/>
              <a:t>Books, Movies, TV</a:t>
            </a:r>
            <a:endParaRPr lang="en-US" dirty="0"/>
          </a:p>
        </p:txBody>
      </p:sp>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28403" y="2610080"/>
            <a:ext cx="2829694" cy="2122271"/>
          </a:xfrm>
          <a:prstGeom prst="rect">
            <a:avLst/>
          </a:prstGeom>
          <a:scene3d>
            <a:camera prst="perspectiveHeroicExtremeRightFacing"/>
            <a:lightRig rig="threePt" dir="t"/>
          </a:scene3d>
        </p:spPr>
      </p:pic>
      <p:sp>
        <p:nvSpPr>
          <p:cNvPr id="22" name="Content Placeholder 2"/>
          <p:cNvSpPr txBox="1">
            <a:spLocks/>
          </p:cNvSpPr>
          <p:nvPr/>
        </p:nvSpPr>
        <p:spPr>
          <a:xfrm>
            <a:off x="435134" y="4575810"/>
            <a:ext cx="4444810" cy="544228"/>
          </a:xfrm>
          <a:prstGeom prst="rect">
            <a:avLst/>
          </a:prstGeom>
        </p:spPr>
        <p:txBody>
          <a:bodyPr vert="horz" lIns="91440" tIns="45720" rIns="91440" bIns="45720" rtlCol="0" anchor="t">
            <a:normAutofit fontScale="62500" lnSpcReduction="20000"/>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sz="4600" dirty="0"/>
              <a:t>Influential People</a:t>
            </a:r>
            <a:endParaRPr lang="en-US" dirty="0"/>
          </a:p>
        </p:txBody>
      </p:sp>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38668" y="2282428"/>
            <a:ext cx="1439785" cy="2383644"/>
          </a:xfrm>
          <a:prstGeom prst="rect">
            <a:avLst/>
          </a:prstGeom>
        </p:spPr>
      </p:pic>
      <p:sp>
        <p:nvSpPr>
          <p:cNvPr id="3" name="TextBox 2"/>
          <p:cNvSpPr txBox="1"/>
          <p:nvPr/>
        </p:nvSpPr>
        <p:spPr>
          <a:xfrm>
            <a:off x="3738337" y="5593782"/>
            <a:ext cx="5266635" cy="1077218"/>
          </a:xfrm>
          <a:prstGeom prst="rect">
            <a:avLst/>
          </a:prstGeom>
          <a:noFill/>
        </p:spPr>
        <p:txBody>
          <a:bodyPr wrap="none" rtlCol="0">
            <a:spAutoFit/>
          </a:bodyPr>
          <a:lstStyle/>
          <a:p>
            <a:pPr algn="ctr"/>
            <a:r>
              <a:rPr lang="en-US" sz="3200" b="1" dirty="0">
                <a:solidFill>
                  <a:srgbClr val="FF0000"/>
                </a:solidFill>
              </a:rPr>
              <a:t>Background is the context for </a:t>
            </a:r>
            <a:endParaRPr lang="en-US" sz="3200" b="1" dirty="0" smtClean="0">
              <a:solidFill>
                <a:srgbClr val="FF0000"/>
              </a:solidFill>
            </a:endParaRPr>
          </a:p>
          <a:p>
            <a:pPr algn="ctr"/>
            <a:r>
              <a:rPr lang="en-US" sz="3200" b="1" dirty="0" smtClean="0">
                <a:solidFill>
                  <a:srgbClr val="FF0000"/>
                </a:solidFill>
              </a:rPr>
              <a:t>everything </a:t>
            </a:r>
            <a:r>
              <a:rPr lang="en-US" sz="3200" b="1" dirty="0">
                <a:solidFill>
                  <a:srgbClr val="FF0000"/>
                </a:solidFill>
              </a:rPr>
              <a:t>we experience!</a:t>
            </a:r>
          </a:p>
        </p:txBody>
      </p:sp>
    </p:spTree>
    <p:extLst>
      <p:ext uri="{BB962C8B-B14F-4D97-AF65-F5344CB8AC3E}">
        <p14:creationId xmlns:p14="http://schemas.microsoft.com/office/powerpoint/2010/main" val="397076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5" grpId="0"/>
      <p:bldP spid="19" grpId="0"/>
      <p:bldP spid="2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0328" y="58846"/>
            <a:ext cx="6571343" cy="1049235"/>
          </a:xfrm>
        </p:spPr>
        <p:txBody>
          <a:bodyPr>
            <a:normAutofit/>
          </a:bodyPr>
          <a:lstStyle/>
          <a:p>
            <a:pPr algn="ctr"/>
            <a:r>
              <a:rPr lang="en-US" sz="4800" dirty="0"/>
              <a:t>Early Years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5649" y="1260356"/>
            <a:ext cx="4532627" cy="302390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4182" y="1896566"/>
            <a:ext cx="5583044" cy="318931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2598" y="1331361"/>
            <a:ext cx="4194122" cy="2687131"/>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20926" t="795" r="22642" b="-2372"/>
          <a:stretch/>
        </p:blipFill>
        <p:spPr>
          <a:xfrm>
            <a:off x="5181600" y="1331360"/>
            <a:ext cx="1828800" cy="329184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1288" y="1564906"/>
            <a:ext cx="2261347" cy="325257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1288" y="1149459"/>
            <a:ext cx="5476435" cy="5476435"/>
          </a:xfrm>
          <a:prstGeom prst="rect">
            <a:avLst/>
          </a:prstGeom>
        </p:spPr>
      </p:pic>
    </p:spTree>
    <p:extLst>
      <p:ext uri="{BB962C8B-B14F-4D97-AF65-F5344CB8AC3E}">
        <p14:creationId xmlns:p14="http://schemas.microsoft.com/office/powerpoint/2010/main" val="255941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95"/>
            <a:ext cx="10515600" cy="1325563"/>
          </a:xfrm>
        </p:spPr>
        <p:txBody>
          <a:bodyPr>
            <a:normAutofit/>
          </a:bodyPr>
          <a:lstStyle/>
          <a:p>
            <a:pPr algn="ctr"/>
            <a:r>
              <a:rPr lang="en-US" sz="4800" dirty="0" smtClean="0"/>
              <a:t>Your Personal Diversity Comfort Level</a:t>
            </a:r>
            <a:endParaRPr lang="en-US" sz="4800" dirty="0"/>
          </a:p>
        </p:txBody>
      </p:sp>
      <p:sp>
        <p:nvSpPr>
          <p:cNvPr id="3" name="Content Placeholder 2"/>
          <p:cNvSpPr>
            <a:spLocks noGrp="1"/>
          </p:cNvSpPr>
          <p:nvPr>
            <p:ph idx="1"/>
          </p:nvPr>
        </p:nvSpPr>
        <p:spPr>
          <a:xfrm>
            <a:off x="405677" y="2156853"/>
            <a:ext cx="6315635" cy="3303670"/>
          </a:xfrm>
        </p:spPr>
        <p:txBody>
          <a:bodyPr>
            <a:normAutofit/>
          </a:bodyPr>
          <a:lstStyle/>
          <a:p>
            <a:pPr marL="0" indent="0">
              <a:buNone/>
            </a:pPr>
            <a:r>
              <a:rPr lang="en-US" b="1" dirty="0" smtClean="0"/>
              <a:t>2 minute share with your neighbor</a:t>
            </a:r>
          </a:p>
          <a:p>
            <a:r>
              <a:rPr lang="en-US" dirty="0" smtClean="0"/>
              <a:t>Diversity exposure growing up</a:t>
            </a:r>
          </a:p>
          <a:p>
            <a:r>
              <a:rPr lang="en-US" dirty="0" smtClean="0"/>
              <a:t>Your overall diversity comfort level today </a:t>
            </a:r>
          </a:p>
          <a:p>
            <a:r>
              <a:rPr lang="en-US" dirty="0" smtClean="0"/>
              <a:t>One area where you are least comfortable with those who are different than yourself.</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1312" y="1825625"/>
            <a:ext cx="5237606" cy="3634898"/>
          </a:xfrm>
          <a:prstGeom prst="rect">
            <a:avLst/>
          </a:prstGeom>
        </p:spPr>
      </p:pic>
    </p:spTree>
    <p:extLst>
      <p:ext uri="{BB962C8B-B14F-4D97-AF65-F5344CB8AC3E}">
        <p14:creationId xmlns:p14="http://schemas.microsoft.com/office/powerpoint/2010/main" val="32166803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075" y="-48226"/>
            <a:ext cx="7886700" cy="1325563"/>
          </a:xfrm>
        </p:spPr>
        <p:txBody>
          <a:bodyPr>
            <a:normAutofit/>
          </a:bodyPr>
          <a:lstStyle/>
          <a:p>
            <a:pPr algn="ctr"/>
            <a:r>
              <a:rPr lang="en-US" sz="4800" dirty="0"/>
              <a:t>Personal Lens</a:t>
            </a:r>
          </a:p>
        </p:txBody>
      </p:sp>
      <p:sp>
        <p:nvSpPr>
          <p:cNvPr id="7" name="TextBox 6"/>
          <p:cNvSpPr txBox="1"/>
          <p:nvPr/>
        </p:nvSpPr>
        <p:spPr>
          <a:xfrm>
            <a:off x="559777" y="1229927"/>
            <a:ext cx="4347543" cy="769441"/>
          </a:xfrm>
          <a:prstGeom prst="rect">
            <a:avLst/>
          </a:prstGeom>
          <a:noFill/>
        </p:spPr>
        <p:txBody>
          <a:bodyPr wrap="square" rtlCol="0">
            <a:spAutoFit/>
          </a:bodyPr>
          <a:lstStyle/>
          <a:p>
            <a:r>
              <a:rPr lang="en-US" sz="4400" dirty="0"/>
              <a:t>Unique Views</a:t>
            </a:r>
          </a:p>
        </p:txBody>
      </p:sp>
      <p:sp>
        <p:nvSpPr>
          <p:cNvPr id="11" name="TextBox 10"/>
          <p:cNvSpPr txBox="1"/>
          <p:nvPr/>
        </p:nvSpPr>
        <p:spPr>
          <a:xfrm>
            <a:off x="1322286" y="4518852"/>
            <a:ext cx="3930178" cy="769441"/>
          </a:xfrm>
          <a:prstGeom prst="rect">
            <a:avLst/>
          </a:prstGeom>
          <a:noFill/>
        </p:spPr>
        <p:txBody>
          <a:bodyPr wrap="none" rtlCol="0">
            <a:spAutoFit/>
          </a:bodyPr>
          <a:lstStyle/>
          <a:p>
            <a:r>
              <a:rPr lang="en-US" sz="4400" dirty="0"/>
              <a:t>Instantly change</a:t>
            </a:r>
          </a:p>
        </p:txBody>
      </p:sp>
      <p:sp>
        <p:nvSpPr>
          <p:cNvPr id="12" name="TextBox 11"/>
          <p:cNvSpPr txBox="1"/>
          <p:nvPr/>
        </p:nvSpPr>
        <p:spPr>
          <a:xfrm>
            <a:off x="348893" y="3570611"/>
            <a:ext cx="4558427" cy="769441"/>
          </a:xfrm>
          <a:prstGeom prst="rect">
            <a:avLst/>
          </a:prstGeom>
          <a:noFill/>
        </p:spPr>
        <p:txBody>
          <a:bodyPr wrap="none" rtlCol="0">
            <a:spAutoFit/>
          </a:bodyPr>
          <a:lstStyle/>
          <a:p>
            <a:r>
              <a:rPr lang="en-US" sz="4400" dirty="0"/>
              <a:t>Constant over time</a:t>
            </a:r>
          </a:p>
        </p:txBody>
      </p:sp>
      <p:sp>
        <p:nvSpPr>
          <p:cNvPr id="13" name="TextBox 12"/>
          <p:cNvSpPr txBox="1"/>
          <p:nvPr/>
        </p:nvSpPr>
        <p:spPr>
          <a:xfrm>
            <a:off x="2431174" y="5850830"/>
            <a:ext cx="7886700" cy="707886"/>
          </a:xfrm>
          <a:prstGeom prst="rect">
            <a:avLst/>
          </a:prstGeom>
          <a:noFill/>
        </p:spPr>
        <p:txBody>
          <a:bodyPr wrap="square" rtlCol="0">
            <a:spAutoFit/>
          </a:bodyPr>
          <a:lstStyle/>
          <a:p>
            <a:r>
              <a:rPr lang="en-US" sz="4000" b="1" dirty="0">
                <a:solidFill>
                  <a:srgbClr val="FF0000"/>
                </a:solidFill>
              </a:rPr>
              <a:t>OUR LENS feels like the TRUE LENS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611339"/>
            <a:ext cx="5059071" cy="3052739"/>
          </a:xfrm>
          <a:prstGeom prst="rect">
            <a:avLst/>
          </a:prstGeom>
        </p:spPr>
      </p:pic>
      <p:sp>
        <p:nvSpPr>
          <p:cNvPr id="4" name="TextBox 3"/>
          <p:cNvSpPr txBox="1"/>
          <p:nvPr/>
        </p:nvSpPr>
        <p:spPr>
          <a:xfrm>
            <a:off x="1322286" y="2269287"/>
            <a:ext cx="3831242" cy="769441"/>
          </a:xfrm>
          <a:prstGeom prst="rect">
            <a:avLst/>
          </a:prstGeom>
          <a:noFill/>
        </p:spPr>
        <p:txBody>
          <a:bodyPr wrap="none" rtlCol="0">
            <a:spAutoFit/>
          </a:bodyPr>
          <a:lstStyle/>
          <a:p>
            <a:r>
              <a:rPr lang="en-US" sz="4400" dirty="0" smtClean="0"/>
              <a:t>Unique Feelings</a:t>
            </a:r>
            <a:endParaRPr lang="en-US" sz="44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264144"/>
            <a:ext cx="5528626" cy="4305417"/>
          </a:xfrm>
          <a:prstGeom prst="rect">
            <a:avLst/>
          </a:prstGeom>
        </p:spPr>
      </p:pic>
    </p:spTree>
    <p:extLst>
      <p:ext uri="{BB962C8B-B14F-4D97-AF65-F5344CB8AC3E}">
        <p14:creationId xmlns:p14="http://schemas.microsoft.com/office/powerpoint/2010/main" val="351349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t="18557"/>
          <a:stretch/>
        </p:blipFill>
        <p:spPr>
          <a:xfrm>
            <a:off x="2629171" y="951990"/>
            <a:ext cx="6933656" cy="3763710"/>
          </a:xfrm>
        </p:spPr>
      </p:pic>
      <p:sp>
        <p:nvSpPr>
          <p:cNvPr id="5" name="TextBox 4"/>
          <p:cNvSpPr txBox="1"/>
          <p:nvPr/>
        </p:nvSpPr>
        <p:spPr>
          <a:xfrm flipH="1">
            <a:off x="3230137" y="113552"/>
            <a:ext cx="4959648" cy="830997"/>
          </a:xfrm>
          <a:prstGeom prst="rect">
            <a:avLst/>
          </a:prstGeom>
          <a:noFill/>
        </p:spPr>
        <p:txBody>
          <a:bodyPr wrap="square" rtlCol="0">
            <a:spAutoFit/>
          </a:bodyPr>
          <a:lstStyle/>
          <a:p>
            <a:r>
              <a:rPr lang="en-US" sz="4800" dirty="0">
                <a:latin typeface="+mj-lt"/>
              </a:rPr>
              <a:t>What Do You See?</a:t>
            </a:r>
          </a:p>
        </p:txBody>
      </p:sp>
      <p:sp>
        <p:nvSpPr>
          <p:cNvPr id="6" name="TextBox 5"/>
          <p:cNvSpPr txBox="1"/>
          <p:nvPr/>
        </p:nvSpPr>
        <p:spPr>
          <a:xfrm flipH="1">
            <a:off x="3767865" y="5563038"/>
            <a:ext cx="5034455" cy="707886"/>
          </a:xfrm>
          <a:prstGeom prst="rect">
            <a:avLst/>
          </a:prstGeom>
          <a:noFill/>
        </p:spPr>
        <p:txBody>
          <a:bodyPr wrap="square" rtlCol="0">
            <a:spAutoFit/>
          </a:bodyPr>
          <a:lstStyle/>
          <a:p>
            <a:r>
              <a:rPr lang="en-US" sz="4000" dirty="0"/>
              <a:t>What is her life story?</a:t>
            </a:r>
          </a:p>
        </p:txBody>
      </p:sp>
      <p:sp>
        <p:nvSpPr>
          <p:cNvPr id="8" name="TextBox 7"/>
          <p:cNvSpPr txBox="1"/>
          <p:nvPr/>
        </p:nvSpPr>
        <p:spPr>
          <a:xfrm>
            <a:off x="974271" y="3429000"/>
            <a:ext cx="10243457" cy="2246769"/>
          </a:xfrm>
          <a:prstGeom prst="rect">
            <a:avLst/>
          </a:prstGeom>
          <a:solidFill>
            <a:schemeClr val="bg1"/>
          </a:solidFill>
        </p:spPr>
        <p:txBody>
          <a:bodyPr wrap="square" rtlCol="0">
            <a:spAutoFit/>
          </a:bodyPr>
          <a:lstStyle/>
          <a:p>
            <a:r>
              <a:rPr lang="en-US" sz="2800" dirty="0"/>
              <a:t>“This is my fifth time in prison. Every crime I’ve committed has come from my addiction. My seventeen-year-old daughter is in a home for teen moms. My twenty-one-year-old son is in jail. My eighteen-year-old daughter is doing OK. She’s got a job at FedEx and goes to college. </a:t>
            </a:r>
            <a:r>
              <a:rPr lang="en-US" sz="2800" dirty="0" smtClean="0"/>
              <a:t>(</a:t>
            </a:r>
            <a:r>
              <a:rPr lang="en-US" sz="2800" dirty="0"/>
              <a:t>Federal Correctional Complex: Hazelton, West Virginia)</a:t>
            </a:r>
          </a:p>
        </p:txBody>
      </p:sp>
    </p:spTree>
    <p:extLst>
      <p:ext uri="{BB962C8B-B14F-4D97-AF65-F5344CB8AC3E}">
        <p14:creationId xmlns:p14="http://schemas.microsoft.com/office/powerpoint/2010/main" val="281027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41577" y="1190673"/>
            <a:ext cx="7304314" cy="4208641"/>
          </a:xfrm>
        </p:spPr>
        <p:txBody>
          <a:bodyPr>
            <a:noAutofit/>
          </a:bodyPr>
          <a:lstStyle/>
          <a:p>
            <a:pPr marL="0" indent="0">
              <a:buNone/>
            </a:pPr>
            <a:r>
              <a:rPr lang="en-US" sz="3200" dirty="0"/>
              <a:t>“I drive </a:t>
            </a:r>
            <a:r>
              <a:rPr lang="en-US" sz="3200" dirty="0" smtClean="0"/>
              <a:t>a bus</a:t>
            </a:r>
            <a:r>
              <a:rPr lang="en-US" sz="3200" dirty="0"/>
              <a:t>. I don’t want to do that for the rest of my life. I’ve got to wake up at 4 am everyday. That’s not working for me. So I’m trying to get my music off the ground. I’ve been handing out these CDs all day. But it’s tough. I’ve only sold three so far</a:t>
            </a:r>
            <a:r>
              <a:rPr lang="en-US" sz="3200" dirty="0" smtClean="0"/>
              <a:t>.”</a:t>
            </a:r>
            <a:endParaRPr lang="en-US" sz="3200" dirty="0"/>
          </a:p>
        </p:txBody>
      </p:sp>
      <p:sp>
        <p:nvSpPr>
          <p:cNvPr id="5" name="TextBox 4"/>
          <p:cNvSpPr txBox="1"/>
          <p:nvPr/>
        </p:nvSpPr>
        <p:spPr>
          <a:xfrm flipH="1">
            <a:off x="2249214" y="5861666"/>
            <a:ext cx="7693572" cy="707886"/>
          </a:xfrm>
          <a:prstGeom prst="rect">
            <a:avLst/>
          </a:prstGeom>
          <a:noFill/>
        </p:spPr>
        <p:txBody>
          <a:bodyPr wrap="square" rtlCol="0">
            <a:spAutoFit/>
          </a:bodyPr>
          <a:lstStyle/>
          <a:p>
            <a:pPr algn="ctr"/>
            <a:r>
              <a:rPr lang="en-US" sz="4000" dirty="0"/>
              <a:t>What does this person look like?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6109" y="996333"/>
            <a:ext cx="7299782" cy="4865333"/>
          </a:xfrm>
          <a:prstGeom prst="rect">
            <a:avLst/>
          </a:prstGeom>
        </p:spPr>
      </p:pic>
      <p:sp>
        <p:nvSpPr>
          <p:cNvPr id="7" name="TextBox 6"/>
          <p:cNvSpPr txBox="1"/>
          <p:nvPr/>
        </p:nvSpPr>
        <p:spPr>
          <a:xfrm flipH="1">
            <a:off x="3565995" y="99735"/>
            <a:ext cx="5060009" cy="830997"/>
          </a:xfrm>
          <a:prstGeom prst="rect">
            <a:avLst/>
          </a:prstGeom>
          <a:noFill/>
        </p:spPr>
        <p:txBody>
          <a:bodyPr wrap="square" rtlCol="0">
            <a:spAutoFit/>
          </a:bodyPr>
          <a:lstStyle/>
          <a:p>
            <a:pPr algn="ctr"/>
            <a:r>
              <a:rPr lang="en-US" sz="4800" dirty="0">
                <a:latin typeface="+mj-lt"/>
              </a:rPr>
              <a:t>What Do You See?</a:t>
            </a:r>
          </a:p>
        </p:txBody>
      </p:sp>
    </p:spTree>
    <p:extLst>
      <p:ext uri="{BB962C8B-B14F-4D97-AF65-F5344CB8AC3E}">
        <p14:creationId xmlns:p14="http://schemas.microsoft.com/office/powerpoint/2010/main" val="82412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12671</TotalTime>
  <Words>1409</Words>
  <Application>Microsoft Office PowerPoint</Application>
  <PresentationFormat>Custom</PresentationFormat>
  <Paragraphs>285</Paragraphs>
  <Slides>33</Slides>
  <Notes>7</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Background</vt:lpstr>
      <vt:lpstr>Unconscious Bias</vt:lpstr>
      <vt:lpstr>Personal Stage</vt:lpstr>
      <vt:lpstr>Early Years</vt:lpstr>
      <vt:lpstr>Your Personal Diversity Comfort Level</vt:lpstr>
      <vt:lpstr>Personal Lens</vt:lpstr>
      <vt:lpstr>PowerPoint Presentation</vt:lpstr>
      <vt:lpstr>PowerPoint Presentation</vt:lpstr>
      <vt:lpstr>Retrain Your Brain</vt:lpstr>
      <vt:lpstr>Minds are Story Making Machines</vt:lpstr>
      <vt:lpstr>Real World Impacts of Unconscious Bias</vt:lpstr>
      <vt:lpstr>Choose Who to Sit Next To</vt:lpstr>
      <vt:lpstr>Orchestrating Impartiality</vt:lpstr>
      <vt:lpstr>CEO Bias</vt:lpstr>
      <vt:lpstr>What’s in a Name?</vt:lpstr>
      <vt:lpstr>PowerPoint Presentation</vt:lpstr>
      <vt:lpstr>Affinity Bias</vt:lpstr>
      <vt:lpstr>What’s Real?</vt:lpstr>
      <vt:lpstr>Know Very Little!</vt:lpstr>
      <vt:lpstr>The Walk of Privilege</vt:lpstr>
      <vt:lpstr>Client’s Situation</vt:lpstr>
      <vt:lpstr>See Saw Dynamics</vt:lpstr>
      <vt:lpstr>Volunteer Client See Saw</vt:lpstr>
      <vt:lpstr>Overcoming Unconscious Bias &amp; Power Differentials</vt:lpstr>
      <vt:lpstr>Volunteer Interaction Fully Loaded</vt:lpstr>
      <vt:lpstr>“Clients Should Learn English”</vt:lpstr>
      <vt:lpstr>“Clients Look Well Off”</vt:lpstr>
      <vt:lpstr>“Clients Are So Pushy”</vt:lpstr>
      <vt:lpstr>Unintentional Impacts of Actions</vt:lpstr>
      <vt:lpstr>Helpful Hints Unbiased Service</vt:lpstr>
      <vt:lpstr>PowerPoint Presentation</vt:lpstr>
      <vt:lpstr>Other Bias and Privilege Resources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Cultural Bias</dc:title>
  <dc:creator>carolyn alexander</dc:creator>
  <cp:lastModifiedBy>Mark Kokoletsos</cp:lastModifiedBy>
  <cp:revision>253</cp:revision>
  <cp:lastPrinted>2016-05-05T15:22:23Z</cp:lastPrinted>
  <dcterms:created xsi:type="dcterms:W3CDTF">2015-10-24T15:03:07Z</dcterms:created>
  <dcterms:modified xsi:type="dcterms:W3CDTF">2016-05-11T21:14:50Z</dcterms:modified>
</cp:coreProperties>
</file>