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50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9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2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4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3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6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55638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0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762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199"/>
            <a:ext cx="54864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25C838-5244-4A2C-A12D-B4B6E7A73148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5C33A8-6A50-445F-A8B2-CCE31436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3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90" y="5969562"/>
            <a:ext cx="850845" cy="65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7" y="5936455"/>
            <a:ext cx="71309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86462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filer\Filer\shfb\communications\In Production\Programs and Services\Hunger Action Summit 2015\Invitation\bofa_enterprise_lo1_h_rgb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9" y="6172200"/>
            <a:ext cx="1374396" cy="27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Marketing-Internal Use\2016-2017 Fiscal Year\Civic Engagement and Policy\Hunger Action Summit\Logos\SHFB Hunger Action Summit 2017 Logo_FINAL\3914_SHFB Hunger Action Summit 2017 Logo_FINAL_300dp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9" y="5943600"/>
            <a:ext cx="2438400" cy="6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5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is Foundational to a Better Community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Cat </a:t>
            </a:r>
            <a:r>
              <a:rPr lang="en-US" dirty="0" err="1" smtClean="0">
                <a:latin typeface="Arial" panose="020B0604020202020204" pitchFamily="34" charset="0"/>
              </a:rPr>
              <a:t>Cvengros</a:t>
            </a:r>
            <a:r>
              <a:rPr lang="en-US" dirty="0" smtClean="0">
                <a:latin typeface="Arial" panose="020B0604020202020204" pitchFamily="34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VP of Development and Marketing,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Second Harvest Food Bank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</a:rPr>
              <a:t>Why kids need food</a:t>
            </a:r>
            <a:endParaRPr lang="en-US" sz="4400" dirty="0">
              <a:latin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</a:rPr>
              <a:t>What is the Silicon Valley Hunger Paradox</a:t>
            </a:r>
            <a:endParaRPr lang="en-US" sz="4400" dirty="0">
              <a:latin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</a:rPr>
              <a:t>How to partner to end hunger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</a:rPr>
              <a:t>What’s to come</a:t>
            </a:r>
            <a:endParaRPr lang="en-US" sz="4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In Production\Dev-General\Archive Pre 2015\Child Hunger 2014\Campaign Photos\Francene Photo Shoot\MVI_177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"/>
            <a:ext cx="10134600" cy="56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24800" y="6257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Eating breakfast 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</a:rPr>
              <a:t>=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17.5% higher scores 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on math tests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8099" y="152400"/>
            <a:ext cx="4275686" cy="1752600"/>
          </a:xfrm>
          <a:prstGeom prst="roundRect">
            <a:avLst>
              <a:gd name="adj" fmla="val 8007"/>
            </a:avLst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985" y="251665"/>
            <a:ext cx="42587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Eating Breakfast </a:t>
            </a:r>
            <a:r>
              <a:rPr lang="en-US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17.5% HIGHER SCORES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MATH TESTS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rial" panose="020B0604020202020204" pitchFamily="34" charset="0"/>
              </a:rPr>
              <a:t>Tech boom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accent3"/>
                </a:solidFill>
                <a:latin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rial" panose="020B0604020202020204" pitchFamily="34" charset="0"/>
              </a:rPr>
              <a:t>Housing crisis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chemeClr val="accent3"/>
                </a:solidFill>
                <a:latin typeface="Arial" panose="020B0604020202020204" pitchFamily="34" charset="0"/>
              </a:rPr>
              <a:t>=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 smtClean="0">
                <a:latin typeface="Arial" panose="020B0604020202020204" pitchFamily="34" charset="0"/>
              </a:rPr>
              <a:t>Food crisis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 smtClean="0">
              <a:latin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 smtClean="0">
                <a:latin typeface="Arial" panose="020B0604020202020204" pitchFamily="34" charset="0"/>
              </a:rPr>
              <a:t>That is the hunger paradox.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2" b="6072"/>
          <a:stretch/>
        </p:blipFill>
        <p:spPr bwMode="auto">
          <a:xfrm>
            <a:off x="-533401" y="0"/>
            <a:ext cx="10346231" cy="582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0914" y="2034335"/>
            <a:ext cx="4495800" cy="2499922"/>
            <a:chOff x="2510357" y="2056506"/>
            <a:chExt cx="4495800" cy="2499922"/>
          </a:xfrm>
        </p:grpSpPr>
        <p:sp>
          <p:nvSpPr>
            <p:cNvPr id="5" name="Rounded Rectangle 4"/>
            <p:cNvSpPr/>
            <p:nvPr/>
          </p:nvSpPr>
          <p:spPr>
            <a:xfrm>
              <a:off x="2510357" y="2056506"/>
              <a:ext cx="3657600" cy="1752600"/>
            </a:xfrm>
            <a:prstGeom prst="roundRect">
              <a:avLst>
                <a:gd name="adj" fmla="val 8007"/>
              </a:avLst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7443" y="2155771"/>
              <a:ext cx="4258714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 MANY KIDS </a:t>
              </a:r>
            </a:p>
            <a:p>
              <a:r>
                <a:rPr lang="en-US" sz="3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HUNGRY IN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Silicon Valley</a:t>
              </a:r>
            </a:p>
            <a:p>
              <a:pPr algn="ctr"/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1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Marketing-Internal Use\2016-2017 Fiscal Year\Photos\AR\Page 5\Dalila Perez, Bryan &amp; Melani Jacom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02391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16358" y="3969328"/>
            <a:ext cx="4572000" cy="1210748"/>
          </a:xfrm>
          <a:prstGeom prst="roundRect">
            <a:avLst>
              <a:gd name="adj" fmla="val 8007"/>
            </a:avLst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4798" y="3926919"/>
            <a:ext cx="48494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</a:rPr>
              <a:t>Anyone in our community who </a:t>
            </a:r>
            <a:r>
              <a:rPr lang="en-US" sz="2300" dirty="0" smtClean="0">
                <a:solidFill>
                  <a:schemeClr val="bg1"/>
                </a:solidFill>
                <a:latin typeface="Arial" panose="020B0604020202020204" pitchFamily="34" charset="0"/>
              </a:rPr>
              <a:t>needs a healthy meal can get one, </a:t>
            </a:r>
          </a:p>
          <a:p>
            <a:r>
              <a:rPr lang="en-US" sz="2800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NO QUESTIONS ASKED</a:t>
            </a:r>
            <a:endParaRPr lang="en-US" sz="2800" b="1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>
                <a:latin typeface="Arial" panose="020B0604020202020204" pitchFamily="34" charset="0"/>
              </a:rPr>
              <a:t>We are </a:t>
            </a:r>
            <a:r>
              <a:rPr lang="en-US" sz="4800" dirty="0">
                <a:latin typeface="Arial" panose="020B0604020202020204" pitchFamily="34" charset="0"/>
              </a:rPr>
              <a:t>all in this </a:t>
            </a:r>
            <a:r>
              <a:rPr lang="en-US" sz="4800" dirty="0" smtClean="0">
                <a:latin typeface="Arial" panose="020B0604020202020204" pitchFamily="34" charset="0"/>
              </a:rPr>
              <a:t>together.</a:t>
            </a:r>
            <a:endParaRPr lang="en-US" sz="4800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Q:\In Production\Dev-General\2016 Annual Report\Sourcing and Verification Folder\Photos and Authorizations\Page 20 - Hands sorting plums\SecondHarvest_July2016_jenniferleahyphotography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8" y="-381001"/>
            <a:ext cx="9167117" cy="61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914400"/>
            <a:ext cx="3293842" cy="1438170"/>
          </a:xfrm>
          <a:prstGeom prst="roundRect">
            <a:avLst>
              <a:gd name="adj" fmla="val 8007"/>
            </a:avLst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631" y="993491"/>
            <a:ext cx="35138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</a:rPr>
              <a:t>We’re all in this</a:t>
            </a:r>
          </a:p>
          <a:p>
            <a:r>
              <a:rPr lang="en-US" sz="4300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TOGETHER</a:t>
            </a:r>
            <a:endParaRPr lang="en-US" sz="4300" b="1" dirty="0">
              <a:solidFill>
                <a:schemeClr val="accent3"/>
              </a:solidFill>
              <a:latin typeface="Arial" panose="020B0604020202020204" pitchFamily="34" charset="0"/>
            </a:endParaRPr>
          </a:p>
          <a:p>
            <a:pPr algn="ctr"/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Marketing-Internal Use\2016-2017 Fiscal Year\Photos\Ben Von Wong\Anna Tenne Photography\Print Approved\_MG_3896 (2)-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" y="0"/>
            <a:ext cx="9250353" cy="56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562600" y="533400"/>
            <a:ext cx="2667000" cy="1295400"/>
          </a:xfrm>
          <a:prstGeom prst="roundRect">
            <a:avLst>
              <a:gd name="adj" fmla="val 8007"/>
            </a:avLst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66012" y="690265"/>
            <a:ext cx="34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  <a:latin typeface="Arial" panose="020B0604020202020204" pitchFamily="34" charset="0"/>
              </a:rPr>
              <a:t>EVERYONE</a:t>
            </a: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has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a role to play</a:t>
            </a:r>
            <a:endParaRPr lang="en-US" sz="2400" b="1" dirty="0" smtClean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6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9" y="-1"/>
            <a:ext cx="10058400" cy="565785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00200" y="1871068"/>
            <a:ext cx="5715002" cy="2295800"/>
            <a:chOff x="1808500" y="1754702"/>
            <a:chExt cx="4938889" cy="2323677"/>
          </a:xfrm>
        </p:grpSpPr>
        <p:sp>
          <p:nvSpPr>
            <p:cNvPr id="5" name="Rounded Rectangle 4"/>
            <p:cNvSpPr/>
            <p:nvPr/>
          </p:nvSpPr>
          <p:spPr>
            <a:xfrm>
              <a:off x="1808500" y="1754702"/>
              <a:ext cx="4938889" cy="1540892"/>
            </a:xfrm>
            <a:prstGeom prst="roundRect">
              <a:avLst>
                <a:gd name="adj" fmla="val 8007"/>
              </a:avLst>
            </a:prstGeom>
            <a:solidFill>
              <a:schemeClr val="tx1">
                <a:alpha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4353" y="1835480"/>
              <a:ext cx="4807184" cy="224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/>
                  </a:solidFill>
                  <a:latin typeface="Arial" panose="020B0604020202020204" pitchFamily="34" charset="0"/>
                </a:rPr>
                <a:t>TOGETHER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we can ensure 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that 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anybody in our community 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who 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needs a healthy meal 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can 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get </a:t>
              </a:r>
              <a:r>
                <a:rPr lang="en-US" sz="28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one</a:t>
              </a:r>
              <a:endParaRPr 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/>
              <a:endPara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6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t Cvengros- Food is Foundat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 Cvengros- Food is Foundational</Template>
  <TotalTime>291</TotalTime>
  <Words>131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Cat Cvengros- Food is Foundational</vt:lpstr>
      <vt:lpstr>Food is Foundational to a Better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is Foundational to a Better Community</dc:title>
  <dc:creator>Kayla Haley</dc:creator>
  <cp:lastModifiedBy>Kayla Haley</cp:lastModifiedBy>
  <cp:revision>17</cp:revision>
  <cp:lastPrinted>2014-01-08T21:27:26Z</cp:lastPrinted>
  <dcterms:created xsi:type="dcterms:W3CDTF">2017-03-07T23:06:40Z</dcterms:created>
  <dcterms:modified xsi:type="dcterms:W3CDTF">2017-03-09T23:19:45Z</dcterms:modified>
</cp:coreProperties>
</file>