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6" r:id="rId5"/>
    <p:sldId id="267" r:id="rId6"/>
    <p:sldId id="262" r:id="rId7"/>
    <p:sldId id="264" r:id="rId8"/>
    <p:sldId id="268" r:id="rId9"/>
    <p:sldId id="257" r:id="rId10"/>
  </p:sldIdLst>
  <p:sldSz cx="9144000" cy="6858000" type="screen4x3"/>
  <p:notesSz cx="7010400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Situations Leading to Food Insecurity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Food Insecurity Circumstances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Do not make enough money to always be able to pay for food</c:v>
                </c:pt>
                <c:pt idx="1">
                  <c:v>Retirement/social security income is not enough to pay for all of my needs</c:v>
                </c:pt>
                <c:pt idx="2">
                  <c:v>Had a hard time finding a job</c:v>
                </c:pt>
                <c:pt idx="3">
                  <c:v>My rent went up so I can't afford as much food</c:v>
                </c:pt>
                <c:pt idx="4">
                  <c:v>Gas/transportation costs went up so I can't afford as much food</c:v>
                </c:pt>
                <c:pt idx="5">
                  <c:v>Lost a job</c:v>
                </c:pt>
                <c:pt idx="6">
                  <c:v>Unexpected healthcare expenses</c:v>
                </c:pt>
                <c:pt idx="7">
                  <c:v>I cannot find full-time work so am only working part-time</c:v>
                </c:pt>
                <c:pt idx="8">
                  <c:v>Don't get enough hours and make less money than I did in a previous job</c:v>
                </c:pt>
                <c:pt idx="9">
                  <c:v>Currently on disability and the benefits are not enough to cover my needs</c:v>
                </c:pt>
                <c:pt idx="10">
                  <c:v>Ongoing healthcare expenses</c:v>
                </c:pt>
                <c:pt idx="11">
                  <c:v>Hours were cut at my job</c:v>
                </c:pt>
                <c:pt idx="12">
                  <c:v>No longer eligible to collect unemployment</c:v>
                </c:pt>
                <c:pt idx="13">
                  <c:v>My unemployment ran out</c:v>
                </c:pt>
                <c:pt idx="14">
                  <c:v>Have been foreclosed upon or evicted from my home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0.38</c:v>
                </c:pt>
                <c:pt idx="1">
                  <c:v>0.37</c:v>
                </c:pt>
                <c:pt idx="2">
                  <c:v>0.36</c:v>
                </c:pt>
                <c:pt idx="3">
                  <c:v>0.34</c:v>
                </c:pt>
                <c:pt idx="4">
                  <c:v>0.31</c:v>
                </c:pt>
                <c:pt idx="5">
                  <c:v>0.31</c:v>
                </c:pt>
                <c:pt idx="6">
                  <c:v>0.26</c:v>
                </c:pt>
                <c:pt idx="7">
                  <c:v>0.25</c:v>
                </c:pt>
                <c:pt idx="8">
                  <c:v>0.25</c:v>
                </c:pt>
                <c:pt idx="9">
                  <c:v>0.24</c:v>
                </c:pt>
                <c:pt idx="10">
                  <c:v>0.23</c:v>
                </c:pt>
                <c:pt idx="11">
                  <c:v>0.22</c:v>
                </c:pt>
                <c:pt idx="12">
                  <c:v>0.21</c:v>
                </c:pt>
                <c:pt idx="13">
                  <c:v>0.18</c:v>
                </c:pt>
                <c:pt idx="14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03712"/>
        <c:axId val="79225984"/>
      </c:barChart>
      <c:catAx>
        <c:axId val="792037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25984"/>
        <c:crosses val="autoZero"/>
        <c:auto val="1"/>
        <c:lblAlgn val="ctr"/>
        <c:lblOffset val="100"/>
        <c:noMultiLvlLbl val="0"/>
      </c:catAx>
      <c:valAx>
        <c:axId val="79225984"/>
        <c:scaling>
          <c:orientation val="minMax"/>
          <c:max val="0.6000000000000000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7920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innerShdw blurRad="63500" dist="50800" dir="13500000">
        <a:prstClr val="black">
          <a:alpha val="50000"/>
        </a:prstClr>
      </a:innerShdw>
      <a:softEdge rad="31750"/>
    </a:effectLst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Recipients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Sheet1!$A$2:$A$14</c:f>
              <c:strCache>
                <c:ptCount val="13"/>
                <c:pt idx="0">
                  <c:v>Next meal is a constant worry</c:v>
                </c:pt>
                <c:pt idx="1">
                  <c:v>Make regular sacrifices to afford food</c:v>
                </c:pt>
                <c:pt idx="2">
                  <c:v>Willing to sacrifice other items</c:v>
                </c:pt>
                <c:pt idx="3">
                  <c:v>Willing to accept help</c:v>
                </c:pt>
                <c:pt idx="4">
                  <c:v>Hard time asking for help</c:v>
                </c:pt>
                <c:pt idx="5">
                  <c:v>I am embarrased to ask for help</c:v>
                </c:pt>
                <c:pt idx="6">
                  <c:v>I am embarrased to be seen going to a food bank</c:v>
                </c:pt>
                <c:pt idx="7">
                  <c:v>Accept food assitance from family</c:v>
                </c:pt>
                <c:pt idx="8">
                  <c:v>Understands how to get help</c:v>
                </c:pt>
                <c:pt idx="9">
                  <c:v>Find it easy to get food at a FB or pantry</c:v>
                </c:pt>
                <c:pt idx="10">
                  <c:v>People should be able to get food for their kids</c:v>
                </c:pt>
                <c:pt idx="11">
                  <c:v>Prefer to use government programs</c:v>
                </c:pt>
                <c:pt idx="12">
                  <c:v>Don't ask for help b/c of citizenship concerns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0.35</c:v>
                </c:pt>
                <c:pt idx="1">
                  <c:v>0.53</c:v>
                </c:pt>
                <c:pt idx="2">
                  <c:v>0.62</c:v>
                </c:pt>
                <c:pt idx="3">
                  <c:v>0.6</c:v>
                </c:pt>
                <c:pt idx="4">
                  <c:v>0.38</c:v>
                </c:pt>
                <c:pt idx="5">
                  <c:v>0.34</c:v>
                </c:pt>
                <c:pt idx="6">
                  <c:v>0.35</c:v>
                </c:pt>
                <c:pt idx="7">
                  <c:v>0.64</c:v>
                </c:pt>
                <c:pt idx="8">
                  <c:v>0.62</c:v>
                </c:pt>
                <c:pt idx="9">
                  <c:v>0.66</c:v>
                </c:pt>
                <c:pt idx="10">
                  <c:v>0.73</c:v>
                </c:pt>
                <c:pt idx="11">
                  <c:v>0.36</c:v>
                </c:pt>
                <c:pt idx="12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Non-Recipients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Next meal is a constant worry</c:v>
                </c:pt>
                <c:pt idx="1">
                  <c:v>Make regular sacrifices to afford food</c:v>
                </c:pt>
                <c:pt idx="2">
                  <c:v>Willing to sacrifice other items</c:v>
                </c:pt>
                <c:pt idx="3">
                  <c:v>Willing to accept help</c:v>
                </c:pt>
                <c:pt idx="4">
                  <c:v>Hard time asking for help</c:v>
                </c:pt>
                <c:pt idx="5">
                  <c:v>I am embarrased to ask for help</c:v>
                </c:pt>
                <c:pt idx="6">
                  <c:v>I am embarrased to be seen going to a food bank</c:v>
                </c:pt>
                <c:pt idx="7">
                  <c:v>Accept food assitance from family</c:v>
                </c:pt>
                <c:pt idx="8">
                  <c:v>Understands how to get help</c:v>
                </c:pt>
                <c:pt idx="9">
                  <c:v>Find it easy to get food at a FB or pantry</c:v>
                </c:pt>
                <c:pt idx="10">
                  <c:v>People should be able to get food for their kids</c:v>
                </c:pt>
                <c:pt idx="11">
                  <c:v>Prefer to use government programs</c:v>
                </c:pt>
                <c:pt idx="12">
                  <c:v>Don't ask for help b/c of citizenship concerns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0.31</c:v>
                </c:pt>
                <c:pt idx="1">
                  <c:v>0.59</c:v>
                </c:pt>
                <c:pt idx="2">
                  <c:v>0.53</c:v>
                </c:pt>
                <c:pt idx="3">
                  <c:v>0.48</c:v>
                </c:pt>
                <c:pt idx="4">
                  <c:v>0.52</c:v>
                </c:pt>
                <c:pt idx="5">
                  <c:v>0.52</c:v>
                </c:pt>
                <c:pt idx="6">
                  <c:v>0.51</c:v>
                </c:pt>
                <c:pt idx="7">
                  <c:v>0.44</c:v>
                </c:pt>
                <c:pt idx="8">
                  <c:v>0.42</c:v>
                </c:pt>
                <c:pt idx="9">
                  <c:v>0.59</c:v>
                </c:pt>
                <c:pt idx="10">
                  <c:v>0.69</c:v>
                </c:pt>
                <c:pt idx="11">
                  <c:v>0.47</c:v>
                </c:pt>
                <c:pt idx="12">
                  <c:v>0.31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79592064"/>
        <c:axId val="79616256"/>
      </c:barChart>
      <c:catAx>
        <c:axId val="79592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79616256"/>
        <c:crosses val="autoZero"/>
        <c:auto val="1"/>
        <c:lblAlgn val="ctr"/>
        <c:lblOffset val="100"/>
        <c:noMultiLvlLbl val="0"/>
      </c:catAx>
      <c:valAx>
        <c:axId val="79616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795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</a:ln>
    <a:effectLst/>
  </c:spPr>
  <c:txPr>
    <a:bodyPr/>
    <a:lstStyle/>
    <a:p>
      <a:pPr>
        <a:defRPr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A57C4-DE6B-4BE4-BD01-3558AE5AD4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3FE14CF-BF55-46A5-A736-150E86E0EAB2}">
      <dgm:prSet phldrT="[Text]"/>
      <dgm:spPr/>
      <dgm:t>
        <a:bodyPr/>
        <a:lstStyle/>
        <a:p>
          <a:r>
            <a:rPr lang="en-US" dirty="0" smtClean="0"/>
            <a:t>Use nine questions to identify food insecurity</a:t>
          </a:r>
          <a:endParaRPr lang="en-US" dirty="0"/>
        </a:p>
      </dgm:t>
    </dgm:pt>
    <dgm:pt modelId="{2B12E00B-F889-483A-A66E-5A6CC115BE73}" type="parTrans" cxnId="{05A781E9-B5E6-4E9F-9D4B-11DF7E9504C4}">
      <dgm:prSet/>
      <dgm:spPr/>
      <dgm:t>
        <a:bodyPr/>
        <a:lstStyle/>
        <a:p>
          <a:endParaRPr lang="en-US"/>
        </a:p>
      </dgm:t>
    </dgm:pt>
    <dgm:pt modelId="{0B4D3F61-6185-4DE0-9957-750EF6EA87D9}" type="sibTrans" cxnId="{05A781E9-B5E6-4E9F-9D4B-11DF7E9504C4}">
      <dgm:prSet/>
      <dgm:spPr/>
      <dgm:t>
        <a:bodyPr/>
        <a:lstStyle/>
        <a:p>
          <a:endParaRPr lang="en-US"/>
        </a:p>
      </dgm:t>
    </dgm:pt>
    <dgm:pt modelId="{5DCAA405-6665-4B9C-A703-AE328795F85C}">
      <dgm:prSet phldrT="[Text]"/>
      <dgm:spPr/>
      <dgm:t>
        <a:bodyPr/>
        <a:lstStyle/>
        <a:p>
          <a:r>
            <a:rPr lang="en-US" dirty="0" smtClean="0"/>
            <a:t>Apply predictors to Census data</a:t>
          </a:r>
          <a:endParaRPr lang="en-US" dirty="0"/>
        </a:p>
      </dgm:t>
    </dgm:pt>
    <dgm:pt modelId="{430CA9EE-F4C1-47FC-8CBD-969237BC1CCF}" type="parTrans" cxnId="{A9BD5301-4972-4CE9-8E28-29E2259354BC}">
      <dgm:prSet/>
      <dgm:spPr/>
      <dgm:t>
        <a:bodyPr/>
        <a:lstStyle/>
        <a:p>
          <a:endParaRPr lang="en-US"/>
        </a:p>
      </dgm:t>
    </dgm:pt>
    <dgm:pt modelId="{B23060FD-1B00-44D7-9656-43F269CEC8A5}" type="sibTrans" cxnId="{A9BD5301-4972-4CE9-8E28-29E2259354BC}">
      <dgm:prSet/>
      <dgm:spPr/>
      <dgm:t>
        <a:bodyPr/>
        <a:lstStyle/>
        <a:p>
          <a:endParaRPr lang="en-US"/>
        </a:p>
      </dgm:t>
    </dgm:pt>
    <dgm:pt modelId="{45058E3D-130C-4C28-8605-C7FE9F4A7C1F}">
      <dgm:prSet phldrT="[Text]"/>
      <dgm:spPr/>
      <dgm:t>
        <a:bodyPr/>
        <a:lstStyle/>
        <a:p>
          <a:r>
            <a:rPr lang="en-US" dirty="0" smtClean="0"/>
            <a:t>Estimate the size of food insecure population</a:t>
          </a:r>
          <a:endParaRPr lang="en-US" dirty="0"/>
        </a:p>
      </dgm:t>
    </dgm:pt>
    <dgm:pt modelId="{E41B775D-37D9-472C-8C7E-18A3F26550F9}" type="parTrans" cxnId="{7B2831DC-D145-42A2-86B9-24BF82B04D4A}">
      <dgm:prSet/>
      <dgm:spPr/>
      <dgm:t>
        <a:bodyPr/>
        <a:lstStyle/>
        <a:p>
          <a:endParaRPr lang="en-US"/>
        </a:p>
      </dgm:t>
    </dgm:pt>
    <dgm:pt modelId="{3F9FBF60-3AD6-4EC7-B192-7F8AB9ED1881}" type="sibTrans" cxnId="{7B2831DC-D145-42A2-86B9-24BF82B04D4A}">
      <dgm:prSet/>
      <dgm:spPr/>
      <dgm:t>
        <a:bodyPr/>
        <a:lstStyle/>
        <a:p>
          <a:endParaRPr lang="en-US"/>
        </a:p>
      </dgm:t>
    </dgm:pt>
    <dgm:pt modelId="{FC78BB41-590E-435C-B0F7-84C1838C682E}">
      <dgm:prSet phldrT="[Text]"/>
      <dgm:spPr/>
      <dgm:t>
        <a:bodyPr/>
        <a:lstStyle/>
        <a:p>
          <a:r>
            <a:rPr lang="en-US" dirty="0" smtClean="0"/>
            <a:t>Derive key predictors (income, family status, etc.)</a:t>
          </a:r>
          <a:endParaRPr lang="en-US" dirty="0"/>
        </a:p>
      </dgm:t>
    </dgm:pt>
    <dgm:pt modelId="{224E9C1F-F0FC-4D89-A2C5-4BD3B994A65D}" type="parTrans" cxnId="{F81258F9-916C-47F5-A565-E7F5FC9E655A}">
      <dgm:prSet/>
      <dgm:spPr/>
      <dgm:t>
        <a:bodyPr/>
        <a:lstStyle/>
        <a:p>
          <a:endParaRPr lang="en-US"/>
        </a:p>
      </dgm:t>
    </dgm:pt>
    <dgm:pt modelId="{9AABE14D-E563-4A13-B38A-6327AD4496FE}" type="sibTrans" cxnId="{F81258F9-916C-47F5-A565-E7F5FC9E655A}">
      <dgm:prSet/>
      <dgm:spPr/>
      <dgm:t>
        <a:bodyPr/>
        <a:lstStyle/>
        <a:p>
          <a:endParaRPr lang="en-US"/>
        </a:p>
      </dgm:t>
    </dgm:pt>
    <dgm:pt modelId="{D3904F08-BD8D-4C06-BD77-FC3FA896B264}" type="pres">
      <dgm:prSet presAssocID="{F2EA57C4-DE6B-4BE4-BD01-3558AE5AD409}" presName="CompostProcess" presStyleCnt="0">
        <dgm:presLayoutVars>
          <dgm:dir/>
          <dgm:resizeHandles val="exact"/>
        </dgm:presLayoutVars>
      </dgm:prSet>
      <dgm:spPr/>
    </dgm:pt>
    <dgm:pt modelId="{D922C287-DB32-4E06-BF15-DCF1829077A2}" type="pres">
      <dgm:prSet presAssocID="{F2EA57C4-DE6B-4BE4-BD01-3558AE5AD409}" presName="arrow" presStyleLbl="bgShp" presStyleIdx="0" presStyleCnt="1"/>
      <dgm:spPr/>
    </dgm:pt>
    <dgm:pt modelId="{FE291E4E-9AAA-4DD1-B41D-154F98DFF876}" type="pres">
      <dgm:prSet presAssocID="{F2EA57C4-DE6B-4BE4-BD01-3558AE5AD409}" presName="linearProcess" presStyleCnt="0"/>
      <dgm:spPr/>
    </dgm:pt>
    <dgm:pt modelId="{24239F57-8FA5-43C6-9D39-D169E5874413}" type="pres">
      <dgm:prSet presAssocID="{D3FE14CF-BF55-46A5-A736-150E86E0EAB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991B4-E63A-4775-8432-9F15DB501A3B}" type="pres">
      <dgm:prSet presAssocID="{0B4D3F61-6185-4DE0-9957-750EF6EA87D9}" presName="sibTrans" presStyleCnt="0"/>
      <dgm:spPr/>
    </dgm:pt>
    <dgm:pt modelId="{26A34A3E-9BB0-48E5-B42B-8B2D17E64E50}" type="pres">
      <dgm:prSet presAssocID="{FC78BB41-590E-435C-B0F7-84C1838C682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59601-F5EE-4891-B507-9222FE71AB8B}" type="pres">
      <dgm:prSet presAssocID="{9AABE14D-E563-4A13-B38A-6327AD4496FE}" presName="sibTrans" presStyleCnt="0"/>
      <dgm:spPr/>
    </dgm:pt>
    <dgm:pt modelId="{F014A508-63F7-4937-BF83-3D99C31AB8DD}" type="pres">
      <dgm:prSet presAssocID="{5DCAA405-6665-4B9C-A703-AE328795F85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260C4-70A0-4A6E-8E93-4BA7EFD6DB2A}" type="pres">
      <dgm:prSet presAssocID="{B23060FD-1B00-44D7-9656-43F269CEC8A5}" presName="sibTrans" presStyleCnt="0"/>
      <dgm:spPr/>
    </dgm:pt>
    <dgm:pt modelId="{728BCACC-45CF-48E7-BC77-EC46B5688509}" type="pres">
      <dgm:prSet presAssocID="{45058E3D-130C-4C28-8605-C7FE9F4A7C1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089B46-9D8A-4913-AB4A-742DD582C279}" type="presOf" srcId="{5DCAA405-6665-4B9C-A703-AE328795F85C}" destId="{F014A508-63F7-4937-BF83-3D99C31AB8DD}" srcOrd="0" destOrd="0" presId="urn:microsoft.com/office/officeart/2005/8/layout/hProcess9"/>
    <dgm:cxn modelId="{26A3289A-9B3B-44E2-91AF-64A9C6D96F42}" type="presOf" srcId="{F2EA57C4-DE6B-4BE4-BD01-3558AE5AD409}" destId="{D3904F08-BD8D-4C06-BD77-FC3FA896B264}" srcOrd="0" destOrd="0" presId="urn:microsoft.com/office/officeart/2005/8/layout/hProcess9"/>
    <dgm:cxn modelId="{05A781E9-B5E6-4E9F-9D4B-11DF7E9504C4}" srcId="{F2EA57C4-DE6B-4BE4-BD01-3558AE5AD409}" destId="{D3FE14CF-BF55-46A5-A736-150E86E0EAB2}" srcOrd="0" destOrd="0" parTransId="{2B12E00B-F889-483A-A66E-5A6CC115BE73}" sibTransId="{0B4D3F61-6185-4DE0-9957-750EF6EA87D9}"/>
    <dgm:cxn modelId="{A9BD5301-4972-4CE9-8E28-29E2259354BC}" srcId="{F2EA57C4-DE6B-4BE4-BD01-3558AE5AD409}" destId="{5DCAA405-6665-4B9C-A703-AE328795F85C}" srcOrd="2" destOrd="0" parTransId="{430CA9EE-F4C1-47FC-8CBD-969237BC1CCF}" sibTransId="{B23060FD-1B00-44D7-9656-43F269CEC8A5}"/>
    <dgm:cxn modelId="{7B2831DC-D145-42A2-86B9-24BF82B04D4A}" srcId="{F2EA57C4-DE6B-4BE4-BD01-3558AE5AD409}" destId="{45058E3D-130C-4C28-8605-C7FE9F4A7C1F}" srcOrd="3" destOrd="0" parTransId="{E41B775D-37D9-472C-8C7E-18A3F26550F9}" sibTransId="{3F9FBF60-3AD6-4EC7-B192-7F8AB9ED1881}"/>
    <dgm:cxn modelId="{215B2F28-DCDF-4036-A4B4-79A629557532}" type="presOf" srcId="{FC78BB41-590E-435C-B0F7-84C1838C682E}" destId="{26A34A3E-9BB0-48E5-B42B-8B2D17E64E50}" srcOrd="0" destOrd="0" presId="urn:microsoft.com/office/officeart/2005/8/layout/hProcess9"/>
    <dgm:cxn modelId="{42D96806-8A0B-4C3D-A4E9-6E14C7DFF6C6}" type="presOf" srcId="{D3FE14CF-BF55-46A5-A736-150E86E0EAB2}" destId="{24239F57-8FA5-43C6-9D39-D169E5874413}" srcOrd="0" destOrd="0" presId="urn:microsoft.com/office/officeart/2005/8/layout/hProcess9"/>
    <dgm:cxn modelId="{F14B6013-29C3-4ECB-921B-A1C7AFED742C}" type="presOf" srcId="{45058E3D-130C-4C28-8605-C7FE9F4A7C1F}" destId="{728BCACC-45CF-48E7-BC77-EC46B5688509}" srcOrd="0" destOrd="0" presId="urn:microsoft.com/office/officeart/2005/8/layout/hProcess9"/>
    <dgm:cxn modelId="{F81258F9-916C-47F5-A565-E7F5FC9E655A}" srcId="{F2EA57C4-DE6B-4BE4-BD01-3558AE5AD409}" destId="{FC78BB41-590E-435C-B0F7-84C1838C682E}" srcOrd="1" destOrd="0" parTransId="{224E9C1F-F0FC-4D89-A2C5-4BD3B994A65D}" sibTransId="{9AABE14D-E563-4A13-B38A-6327AD4496FE}"/>
    <dgm:cxn modelId="{5BAB5683-35FB-4749-A565-A8BB96EE6025}" type="presParOf" srcId="{D3904F08-BD8D-4C06-BD77-FC3FA896B264}" destId="{D922C287-DB32-4E06-BF15-DCF1829077A2}" srcOrd="0" destOrd="0" presId="urn:microsoft.com/office/officeart/2005/8/layout/hProcess9"/>
    <dgm:cxn modelId="{6E0CFF36-8074-410F-A1DE-589AAFD83D01}" type="presParOf" srcId="{D3904F08-BD8D-4C06-BD77-FC3FA896B264}" destId="{FE291E4E-9AAA-4DD1-B41D-154F98DFF876}" srcOrd="1" destOrd="0" presId="urn:microsoft.com/office/officeart/2005/8/layout/hProcess9"/>
    <dgm:cxn modelId="{A2B46D63-B601-49BB-9E13-B55F6349AE13}" type="presParOf" srcId="{FE291E4E-9AAA-4DD1-B41D-154F98DFF876}" destId="{24239F57-8FA5-43C6-9D39-D169E5874413}" srcOrd="0" destOrd="0" presId="urn:microsoft.com/office/officeart/2005/8/layout/hProcess9"/>
    <dgm:cxn modelId="{936FFACB-4C40-4275-9616-96D5E807CDD4}" type="presParOf" srcId="{FE291E4E-9AAA-4DD1-B41D-154F98DFF876}" destId="{B69991B4-E63A-4775-8432-9F15DB501A3B}" srcOrd="1" destOrd="0" presId="urn:microsoft.com/office/officeart/2005/8/layout/hProcess9"/>
    <dgm:cxn modelId="{5D3403EA-7AD8-4A43-B13C-09B483E61E1E}" type="presParOf" srcId="{FE291E4E-9AAA-4DD1-B41D-154F98DFF876}" destId="{26A34A3E-9BB0-48E5-B42B-8B2D17E64E50}" srcOrd="2" destOrd="0" presId="urn:microsoft.com/office/officeart/2005/8/layout/hProcess9"/>
    <dgm:cxn modelId="{29AFC1CB-F9E3-4308-B51E-06B9FDC0068C}" type="presParOf" srcId="{FE291E4E-9AAA-4DD1-B41D-154F98DFF876}" destId="{99859601-F5EE-4891-B507-9222FE71AB8B}" srcOrd="3" destOrd="0" presId="urn:microsoft.com/office/officeart/2005/8/layout/hProcess9"/>
    <dgm:cxn modelId="{26E7F35B-E7F7-48B4-84D0-8A6EC923CD74}" type="presParOf" srcId="{FE291E4E-9AAA-4DD1-B41D-154F98DFF876}" destId="{F014A508-63F7-4937-BF83-3D99C31AB8DD}" srcOrd="4" destOrd="0" presId="urn:microsoft.com/office/officeart/2005/8/layout/hProcess9"/>
    <dgm:cxn modelId="{8EE5367E-F180-4CE2-8791-7CDB453614B6}" type="presParOf" srcId="{FE291E4E-9AAA-4DD1-B41D-154F98DFF876}" destId="{4A4260C4-70A0-4A6E-8E93-4BA7EFD6DB2A}" srcOrd="5" destOrd="0" presId="urn:microsoft.com/office/officeart/2005/8/layout/hProcess9"/>
    <dgm:cxn modelId="{90A84E58-AAEE-4F24-A676-98C7AE1B3076}" type="presParOf" srcId="{FE291E4E-9AAA-4DD1-B41D-154F98DFF876}" destId="{728BCACC-45CF-48E7-BC77-EC46B568850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87654-B326-4586-88F8-56C0115D2F71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9A142-0F8C-4C77-AA44-A84DD635B361}">
      <dgm:prSet phldrT="[Text]"/>
      <dgm:spPr/>
      <dgm:t>
        <a:bodyPr/>
        <a:lstStyle/>
        <a:p>
          <a:r>
            <a:rPr lang="en-US" dirty="0" smtClean="0"/>
            <a:t>Retired</a:t>
          </a:r>
          <a:endParaRPr lang="en-US" dirty="0"/>
        </a:p>
      </dgm:t>
    </dgm:pt>
    <dgm:pt modelId="{936F0F30-7428-4700-B963-34BB7196797A}" type="parTrans" cxnId="{94CAF20C-D1D8-47AF-AEC4-DA0DC7A34B8D}">
      <dgm:prSet/>
      <dgm:spPr/>
      <dgm:t>
        <a:bodyPr/>
        <a:lstStyle/>
        <a:p>
          <a:endParaRPr lang="en-US"/>
        </a:p>
      </dgm:t>
    </dgm:pt>
    <dgm:pt modelId="{A2EE105C-AA1A-4CA0-844D-5238B0FE1D77}" type="sibTrans" cxnId="{94CAF20C-D1D8-47AF-AEC4-DA0DC7A34B8D}">
      <dgm:prSet/>
      <dgm:spPr/>
      <dgm:t>
        <a:bodyPr/>
        <a:lstStyle/>
        <a:p>
          <a:endParaRPr lang="en-US"/>
        </a:p>
      </dgm:t>
    </dgm:pt>
    <dgm:pt modelId="{6AA59599-4BA0-4544-BE3F-C88EC518586E}">
      <dgm:prSet phldrT="[Text]" custT="1"/>
      <dgm:spPr/>
      <dgm:t>
        <a:bodyPr/>
        <a:lstStyle/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Do we qualify?</a:t>
          </a:r>
        </a:p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Need info</a:t>
          </a:r>
        </a:p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Limited mobility</a:t>
          </a:r>
          <a:endParaRPr lang="en-US" sz="1200" dirty="0"/>
        </a:p>
      </dgm:t>
    </dgm:pt>
    <dgm:pt modelId="{6E5B1545-C86D-41B3-A4E0-6F3358F88865}" type="parTrans" cxnId="{38923424-8422-4A7D-A158-4E30476A938A}">
      <dgm:prSet/>
      <dgm:spPr/>
      <dgm:t>
        <a:bodyPr/>
        <a:lstStyle/>
        <a:p>
          <a:endParaRPr lang="en-US"/>
        </a:p>
      </dgm:t>
    </dgm:pt>
    <dgm:pt modelId="{D5CA537A-4961-4858-B90A-7D1ED4FC1A0A}" type="sibTrans" cxnId="{38923424-8422-4A7D-A158-4E30476A938A}">
      <dgm:prSet/>
      <dgm:spPr/>
      <dgm:t>
        <a:bodyPr/>
        <a:lstStyle/>
        <a:p>
          <a:endParaRPr lang="en-US"/>
        </a:p>
      </dgm:t>
    </dgm:pt>
    <dgm:pt modelId="{04498E15-3E4B-4859-9BAF-D7242362DFC8}">
      <dgm:prSet phldrT="[Text]" custT="1"/>
      <dgm:spPr/>
      <dgm:t>
        <a:bodyPr/>
        <a:lstStyle/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Word of mouth</a:t>
          </a:r>
        </a:p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Friends / family</a:t>
          </a:r>
        </a:p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Place of worship</a:t>
          </a:r>
          <a:endParaRPr lang="en-US" sz="1200" dirty="0"/>
        </a:p>
      </dgm:t>
    </dgm:pt>
    <dgm:pt modelId="{E5648761-86D2-4D05-BF1F-85C3768B8486}" type="parTrans" cxnId="{C67BA1F9-A0D5-4BBB-AF8C-5559935047E2}">
      <dgm:prSet/>
      <dgm:spPr/>
      <dgm:t>
        <a:bodyPr/>
        <a:lstStyle/>
        <a:p>
          <a:endParaRPr lang="en-US"/>
        </a:p>
      </dgm:t>
    </dgm:pt>
    <dgm:pt modelId="{21568A07-F000-47E1-B5E1-6F96AA3F4003}" type="sibTrans" cxnId="{C67BA1F9-A0D5-4BBB-AF8C-5559935047E2}">
      <dgm:prSet/>
      <dgm:spPr/>
      <dgm:t>
        <a:bodyPr/>
        <a:lstStyle/>
        <a:p>
          <a:endParaRPr lang="en-US"/>
        </a:p>
      </dgm:t>
    </dgm:pt>
    <dgm:pt modelId="{140D927D-29D8-4C9A-AC14-A939B6306ED3}">
      <dgm:prSet phldrT="[Text]"/>
      <dgm:spPr/>
      <dgm:t>
        <a:bodyPr/>
        <a:lstStyle/>
        <a:p>
          <a:r>
            <a:rPr lang="en-US" dirty="0" smtClean="0"/>
            <a:t>Strivers	</a:t>
          </a:r>
          <a:endParaRPr lang="en-US" dirty="0"/>
        </a:p>
      </dgm:t>
    </dgm:pt>
    <dgm:pt modelId="{69345EE3-2B46-48EE-9DE4-3380CC99FA92}" type="parTrans" cxnId="{4F68FED4-89B8-4205-A0E2-4DF933E6B00F}">
      <dgm:prSet/>
      <dgm:spPr/>
      <dgm:t>
        <a:bodyPr/>
        <a:lstStyle/>
        <a:p>
          <a:endParaRPr lang="en-US"/>
        </a:p>
      </dgm:t>
    </dgm:pt>
    <dgm:pt modelId="{41D93BEA-C97F-4E0D-801A-F72FD9E1BDB2}" type="sibTrans" cxnId="{4F68FED4-89B8-4205-A0E2-4DF933E6B00F}">
      <dgm:prSet/>
      <dgm:spPr/>
      <dgm:t>
        <a:bodyPr/>
        <a:lstStyle/>
        <a:p>
          <a:endParaRPr lang="en-US"/>
        </a:p>
      </dgm:t>
    </dgm:pt>
    <dgm:pt modelId="{6E28394E-E290-4728-A886-05B9D4108A0A}">
      <dgm:prSet phldrT="[Text]" custT="1"/>
      <dgm:spPr/>
      <dgm:t>
        <a:bodyPr/>
        <a:lstStyle/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Do we qualify?</a:t>
          </a:r>
        </a:p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Need info</a:t>
          </a:r>
        </a:p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Worry what people will think</a:t>
          </a:r>
          <a:endParaRPr lang="en-US" sz="1200" dirty="0"/>
        </a:p>
      </dgm:t>
    </dgm:pt>
    <dgm:pt modelId="{67551EC5-9400-42EE-B95F-EE4349B7C606}" type="parTrans" cxnId="{866530B9-5E4E-42BB-B604-DA073F23C3E5}">
      <dgm:prSet/>
      <dgm:spPr/>
      <dgm:t>
        <a:bodyPr/>
        <a:lstStyle/>
        <a:p>
          <a:endParaRPr lang="en-US"/>
        </a:p>
      </dgm:t>
    </dgm:pt>
    <dgm:pt modelId="{382124B0-163E-4FD1-B635-BDF164A398F8}" type="sibTrans" cxnId="{866530B9-5E4E-42BB-B604-DA073F23C3E5}">
      <dgm:prSet/>
      <dgm:spPr/>
      <dgm:t>
        <a:bodyPr/>
        <a:lstStyle/>
        <a:p>
          <a:endParaRPr lang="en-US"/>
        </a:p>
      </dgm:t>
    </dgm:pt>
    <dgm:pt modelId="{3439B574-2F6A-44C2-87E9-270073ECAF6B}">
      <dgm:prSet phldrT="[Text]" custT="1"/>
      <dgm:spPr/>
      <dgm:t>
        <a:bodyPr/>
        <a:lstStyle/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Word of mouth</a:t>
          </a:r>
        </a:p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Friends / family</a:t>
          </a:r>
        </a:p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Place of worship</a:t>
          </a:r>
          <a:endParaRPr lang="en-US" sz="1200" dirty="0"/>
        </a:p>
      </dgm:t>
    </dgm:pt>
    <dgm:pt modelId="{C256173C-53C8-4137-8D90-B8F0C0C5F716}" type="parTrans" cxnId="{1B243E28-57B9-4322-B2F9-D46224263BB5}">
      <dgm:prSet/>
      <dgm:spPr/>
      <dgm:t>
        <a:bodyPr/>
        <a:lstStyle/>
        <a:p>
          <a:endParaRPr lang="en-US"/>
        </a:p>
      </dgm:t>
    </dgm:pt>
    <dgm:pt modelId="{9358D5D9-E0A3-44F7-8531-F384D01430E2}" type="sibTrans" cxnId="{1B243E28-57B9-4322-B2F9-D46224263BB5}">
      <dgm:prSet/>
      <dgm:spPr/>
      <dgm:t>
        <a:bodyPr/>
        <a:lstStyle/>
        <a:p>
          <a:endParaRPr lang="en-US"/>
        </a:p>
      </dgm:t>
    </dgm:pt>
    <dgm:pt modelId="{9D2AD425-08A4-4125-98CD-D8DED32E6A32}">
      <dgm:prSet phldrT="[Text]"/>
      <dgm:spPr/>
      <dgm:t>
        <a:bodyPr/>
        <a:lstStyle/>
        <a:p>
          <a:r>
            <a:rPr lang="en-US" dirty="0" smtClean="0"/>
            <a:t>Immigration Concerns</a:t>
          </a:r>
          <a:endParaRPr lang="en-US" dirty="0"/>
        </a:p>
      </dgm:t>
    </dgm:pt>
    <dgm:pt modelId="{8463C28E-445E-4578-80F7-2FBCE4277860}" type="parTrans" cxnId="{6D9D4EED-1840-4048-B23C-7E99AAF8F58B}">
      <dgm:prSet/>
      <dgm:spPr/>
      <dgm:t>
        <a:bodyPr/>
        <a:lstStyle/>
        <a:p>
          <a:endParaRPr lang="en-US"/>
        </a:p>
      </dgm:t>
    </dgm:pt>
    <dgm:pt modelId="{0036B018-218D-4FC2-A12D-623BC681627F}" type="sibTrans" cxnId="{6D9D4EED-1840-4048-B23C-7E99AAF8F58B}">
      <dgm:prSet/>
      <dgm:spPr/>
      <dgm:t>
        <a:bodyPr/>
        <a:lstStyle/>
        <a:p>
          <a:endParaRPr lang="en-US"/>
        </a:p>
      </dgm:t>
    </dgm:pt>
    <dgm:pt modelId="{D47FF108-BA18-4729-8A1B-C7DBC4097BFE}">
      <dgm:prSet phldrT="[Text]" custT="1"/>
      <dgm:spPr/>
      <dgm:t>
        <a:bodyPr/>
        <a:lstStyle/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Need info</a:t>
          </a:r>
        </a:p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Do we qualify?</a:t>
          </a:r>
        </a:p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Don’t know how to get help</a:t>
          </a:r>
        </a:p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Worry about citizenship</a:t>
          </a:r>
          <a:endParaRPr lang="en-US" sz="1200" dirty="0"/>
        </a:p>
      </dgm:t>
    </dgm:pt>
    <dgm:pt modelId="{ED872DA5-AD55-43B2-9720-D1A24DDFA971}" type="parTrans" cxnId="{7E698505-86C1-4306-8F70-D6E08F3F65D3}">
      <dgm:prSet/>
      <dgm:spPr/>
      <dgm:t>
        <a:bodyPr/>
        <a:lstStyle/>
        <a:p>
          <a:endParaRPr lang="en-US"/>
        </a:p>
      </dgm:t>
    </dgm:pt>
    <dgm:pt modelId="{D96A2EAC-06DB-499C-8483-3FD89F9F2A9F}" type="sibTrans" cxnId="{7E698505-86C1-4306-8F70-D6E08F3F65D3}">
      <dgm:prSet/>
      <dgm:spPr/>
      <dgm:t>
        <a:bodyPr/>
        <a:lstStyle/>
        <a:p>
          <a:endParaRPr lang="en-US"/>
        </a:p>
      </dgm:t>
    </dgm:pt>
    <dgm:pt modelId="{96B89044-C443-4BE8-B8C7-DFBB23E839BE}">
      <dgm:prSet phldrT="[Text]" custT="1"/>
      <dgm:spPr/>
      <dgm:t>
        <a:bodyPr/>
        <a:lstStyle/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Word of mouth</a:t>
          </a:r>
        </a:p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Friends / family</a:t>
          </a:r>
        </a:p>
        <a:p>
          <a:pPr algn="l"/>
          <a:r>
            <a:rPr lang="en-US" sz="1200" dirty="0" smtClean="0">
              <a:latin typeface="Calibri" panose="020F0502020204030204" pitchFamily="34" charset="0"/>
            </a:rPr>
            <a:t>● </a:t>
          </a:r>
          <a:r>
            <a:rPr lang="en-US" sz="1200" dirty="0" smtClean="0"/>
            <a:t>Place of worship</a:t>
          </a:r>
        </a:p>
      </dgm:t>
    </dgm:pt>
    <dgm:pt modelId="{F2CDFB27-B487-44F0-83E0-25F163010CC5}" type="parTrans" cxnId="{D7DE5E70-96B3-4CCF-ACF3-DC9947257286}">
      <dgm:prSet/>
      <dgm:spPr/>
      <dgm:t>
        <a:bodyPr/>
        <a:lstStyle/>
        <a:p>
          <a:endParaRPr lang="en-US"/>
        </a:p>
      </dgm:t>
    </dgm:pt>
    <dgm:pt modelId="{C498998F-DCEB-4E17-8B91-E0AFC034BCE6}" type="sibTrans" cxnId="{D7DE5E70-96B3-4CCF-ACF3-DC9947257286}">
      <dgm:prSet/>
      <dgm:spPr/>
      <dgm:t>
        <a:bodyPr/>
        <a:lstStyle/>
        <a:p>
          <a:endParaRPr lang="en-US"/>
        </a:p>
      </dgm:t>
    </dgm:pt>
    <dgm:pt modelId="{2F77AE66-04CD-431B-8F98-EA3A4B9726E1}">
      <dgm:prSet/>
      <dgm:spPr/>
      <dgm:t>
        <a:bodyPr/>
        <a:lstStyle/>
        <a:p>
          <a:r>
            <a:rPr lang="en-US" dirty="0" smtClean="0"/>
            <a:t>Homeless</a:t>
          </a:r>
          <a:endParaRPr lang="en-US" dirty="0"/>
        </a:p>
      </dgm:t>
    </dgm:pt>
    <dgm:pt modelId="{36B3C5F4-2970-415E-8DCF-2D91B8E4A11A}" type="parTrans" cxnId="{6A2080F8-B651-41AF-A678-F75DCD51D910}">
      <dgm:prSet/>
      <dgm:spPr/>
      <dgm:t>
        <a:bodyPr/>
        <a:lstStyle/>
        <a:p>
          <a:endParaRPr lang="en-US"/>
        </a:p>
      </dgm:t>
    </dgm:pt>
    <dgm:pt modelId="{C57AEFB8-161A-49CA-AFA8-D2391A2C6116}" type="sibTrans" cxnId="{6A2080F8-B651-41AF-A678-F75DCD51D910}">
      <dgm:prSet/>
      <dgm:spPr/>
      <dgm:t>
        <a:bodyPr/>
        <a:lstStyle/>
        <a:p>
          <a:endParaRPr lang="en-US"/>
        </a:p>
      </dgm:t>
    </dgm:pt>
    <dgm:pt modelId="{8CEA3A57-48A0-4CA6-9948-00F9A0C9822B}" type="pres">
      <dgm:prSet presAssocID="{E8887654-B326-4586-88F8-56C0115D2F7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DDF163-5E2B-4D57-8B37-2B72763F87DC}" type="pres">
      <dgm:prSet presAssocID="{4929A142-0F8C-4C77-AA44-A84DD635B361}" presName="compNode" presStyleCnt="0"/>
      <dgm:spPr/>
    </dgm:pt>
    <dgm:pt modelId="{E257964B-C81F-4A59-A3D1-61D3677754EB}" type="pres">
      <dgm:prSet presAssocID="{4929A142-0F8C-4C77-AA44-A84DD635B361}" presName="aNode" presStyleLbl="bgShp" presStyleIdx="0" presStyleCnt="4"/>
      <dgm:spPr/>
      <dgm:t>
        <a:bodyPr/>
        <a:lstStyle/>
        <a:p>
          <a:endParaRPr lang="en-US"/>
        </a:p>
      </dgm:t>
    </dgm:pt>
    <dgm:pt modelId="{DDD4C82D-777D-424E-ADD5-E41BA4775724}" type="pres">
      <dgm:prSet presAssocID="{4929A142-0F8C-4C77-AA44-A84DD635B361}" presName="textNode" presStyleLbl="bgShp" presStyleIdx="0" presStyleCnt="4"/>
      <dgm:spPr/>
      <dgm:t>
        <a:bodyPr/>
        <a:lstStyle/>
        <a:p>
          <a:endParaRPr lang="en-US"/>
        </a:p>
      </dgm:t>
    </dgm:pt>
    <dgm:pt modelId="{032C4114-63B2-4F95-BAF6-D68D09B6FF99}" type="pres">
      <dgm:prSet presAssocID="{4929A142-0F8C-4C77-AA44-A84DD635B361}" presName="compChildNode" presStyleCnt="0"/>
      <dgm:spPr/>
    </dgm:pt>
    <dgm:pt modelId="{0BBA3DED-A9A4-4846-92E0-CCA144030C88}" type="pres">
      <dgm:prSet presAssocID="{4929A142-0F8C-4C77-AA44-A84DD635B361}" presName="theInnerList" presStyleCnt="0"/>
      <dgm:spPr/>
    </dgm:pt>
    <dgm:pt modelId="{83EA1AC1-D495-47FC-8D30-8F3C3908A983}" type="pres">
      <dgm:prSet presAssocID="{6AA59599-4BA0-4544-BE3F-C88EC518586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1785B-3642-4942-ACEE-473FD868C7D3}" type="pres">
      <dgm:prSet presAssocID="{6AA59599-4BA0-4544-BE3F-C88EC518586E}" presName="aSpace2" presStyleCnt="0"/>
      <dgm:spPr/>
    </dgm:pt>
    <dgm:pt modelId="{A9BD7916-45D5-404D-9C01-A0A711AD0B5D}" type="pres">
      <dgm:prSet presAssocID="{04498E15-3E4B-4859-9BAF-D7242362DFC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830E4-2A2D-4BCF-9D85-EA794D1E8CC9}" type="pres">
      <dgm:prSet presAssocID="{4929A142-0F8C-4C77-AA44-A84DD635B361}" presName="aSpace" presStyleCnt="0"/>
      <dgm:spPr/>
    </dgm:pt>
    <dgm:pt modelId="{65B15B8A-A842-457B-8535-BF8A8C31E0F5}" type="pres">
      <dgm:prSet presAssocID="{140D927D-29D8-4C9A-AC14-A939B6306ED3}" presName="compNode" presStyleCnt="0"/>
      <dgm:spPr/>
    </dgm:pt>
    <dgm:pt modelId="{05B95A72-B6B3-4C8A-8EB7-EF88C19BA279}" type="pres">
      <dgm:prSet presAssocID="{140D927D-29D8-4C9A-AC14-A939B6306ED3}" presName="aNode" presStyleLbl="bgShp" presStyleIdx="1" presStyleCnt="4"/>
      <dgm:spPr/>
      <dgm:t>
        <a:bodyPr/>
        <a:lstStyle/>
        <a:p>
          <a:endParaRPr lang="en-US"/>
        </a:p>
      </dgm:t>
    </dgm:pt>
    <dgm:pt modelId="{78220ADD-EB2B-4E69-BC84-B73283A36ECD}" type="pres">
      <dgm:prSet presAssocID="{140D927D-29D8-4C9A-AC14-A939B6306ED3}" presName="textNode" presStyleLbl="bgShp" presStyleIdx="1" presStyleCnt="4"/>
      <dgm:spPr/>
      <dgm:t>
        <a:bodyPr/>
        <a:lstStyle/>
        <a:p>
          <a:endParaRPr lang="en-US"/>
        </a:p>
      </dgm:t>
    </dgm:pt>
    <dgm:pt modelId="{969CDC8F-43C0-4DF4-8FB2-EB72CA3D24BC}" type="pres">
      <dgm:prSet presAssocID="{140D927D-29D8-4C9A-AC14-A939B6306ED3}" presName="compChildNode" presStyleCnt="0"/>
      <dgm:spPr/>
    </dgm:pt>
    <dgm:pt modelId="{8FA66E7C-5F41-4870-87BF-4FB88216F645}" type="pres">
      <dgm:prSet presAssocID="{140D927D-29D8-4C9A-AC14-A939B6306ED3}" presName="theInnerList" presStyleCnt="0"/>
      <dgm:spPr/>
    </dgm:pt>
    <dgm:pt modelId="{F0A53A29-A991-44A3-A9CF-EE9FF350E1F3}" type="pres">
      <dgm:prSet presAssocID="{6E28394E-E290-4728-A886-05B9D4108A0A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2DC28-E4E3-4784-9BDC-555429C059EA}" type="pres">
      <dgm:prSet presAssocID="{6E28394E-E290-4728-A886-05B9D4108A0A}" presName="aSpace2" presStyleCnt="0"/>
      <dgm:spPr/>
    </dgm:pt>
    <dgm:pt modelId="{E9A9EC53-8278-44EA-9D41-132079AF1925}" type="pres">
      <dgm:prSet presAssocID="{3439B574-2F6A-44C2-87E9-270073ECAF6B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C8A5C-358D-4DD9-817A-818CDAC6FCE0}" type="pres">
      <dgm:prSet presAssocID="{140D927D-29D8-4C9A-AC14-A939B6306ED3}" presName="aSpace" presStyleCnt="0"/>
      <dgm:spPr/>
    </dgm:pt>
    <dgm:pt modelId="{3BEAF7FD-4EB9-4BCC-A2B9-0197A54BF9AD}" type="pres">
      <dgm:prSet presAssocID="{9D2AD425-08A4-4125-98CD-D8DED32E6A32}" presName="compNode" presStyleCnt="0"/>
      <dgm:spPr/>
    </dgm:pt>
    <dgm:pt modelId="{C1D08E98-3BAF-4845-93D7-8390F9FEB689}" type="pres">
      <dgm:prSet presAssocID="{9D2AD425-08A4-4125-98CD-D8DED32E6A32}" presName="aNode" presStyleLbl="bgShp" presStyleIdx="2" presStyleCnt="4"/>
      <dgm:spPr/>
      <dgm:t>
        <a:bodyPr/>
        <a:lstStyle/>
        <a:p>
          <a:endParaRPr lang="en-US"/>
        </a:p>
      </dgm:t>
    </dgm:pt>
    <dgm:pt modelId="{C6720C64-CCC8-49F2-809A-1D9AC959C906}" type="pres">
      <dgm:prSet presAssocID="{9D2AD425-08A4-4125-98CD-D8DED32E6A32}" presName="textNode" presStyleLbl="bgShp" presStyleIdx="2" presStyleCnt="4"/>
      <dgm:spPr/>
      <dgm:t>
        <a:bodyPr/>
        <a:lstStyle/>
        <a:p>
          <a:endParaRPr lang="en-US"/>
        </a:p>
      </dgm:t>
    </dgm:pt>
    <dgm:pt modelId="{6D2EA1DB-A2F7-44CC-BED1-49A0279703A0}" type="pres">
      <dgm:prSet presAssocID="{9D2AD425-08A4-4125-98CD-D8DED32E6A32}" presName="compChildNode" presStyleCnt="0"/>
      <dgm:spPr/>
    </dgm:pt>
    <dgm:pt modelId="{197106D6-A7BF-4256-AB37-F6D4CBBAC4A1}" type="pres">
      <dgm:prSet presAssocID="{9D2AD425-08A4-4125-98CD-D8DED32E6A32}" presName="theInnerList" presStyleCnt="0"/>
      <dgm:spPr/>
    </dgm:pt>
    <dgm:pt modelId="{D61DA852-4257-4711-BBBC-4449680AC502}" type="pres">
      <dgm:prSet presAssocID="{D47FF108-BA18-4729-8A1B-C7DBC4097BFE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7281B-B970-4FDD-84E0-CC7DCDB2F2C4}" type="pres">
      <dgm:prSet presAssocID="{D47FF108-BA18-4729-8A1B-C7DBC4097BFE}" presName="aSpace2" presStyleCnt="0"/>
      <dgm:spPr/>
    </dgm:pt>
    <dgm:pt modelId="{025B6E49-EC31-4929-A261-62AA6EC78C35}" type="pres">
      <dgm:prSet presAssocID="{96B89044-C443-4BE8-B8C7-DFBB23E839B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D70C5-E292-4C72-B96E-28771535EA82}" type="pres">
      <dgm:prSet presAssocID="{9D2AD425-08A4-4125-98CD-D8DED32E6A32}" presName="aSpace" presStyleCnt="0"/>
      <dgm:spPr/>
    </dgm:pt>
    <dgm:pt modelId="{7409A34B-D375-40EA-935E-3CF30DB5DE3A}" type="pres">
      <dgm:prSet presAssocID="{2F77AE66-04CD-431B-8F98-EA3A4B9726E1}" presName="compNode" presStyleCnt="0"/>
      <dgm:spPr/>
    </dgm:pt>
    <dgm:pt modelId="{B294F3E9-95CF-477A-8FA8-E6B35C873B0E}" type="pres">
      <dgm:prSet presAssocID="{2F77AE66-04CD-431B-8F98-EA3A4B9726E1}" presName="aNode" presStyleLbl="bgShp" presStyleIdx="3" presStyleCnt="4"/>
      <dgm:spPr/>
      <dgm:t>
        <a:bodyPr/>
        <a:lstStyle/>
        <a:p>
          <a:endParaRPr lang="en-US"/>
        </a:p>
      </dgm:t>
    </dgm:pt>
    <dgm:pt modelId="{0840897C-6725-46F7-88C9-B23984AB4340}" type="pres">
      <dgm:prSet presAssocID="{2F77AE66-04CD-431B-8F98-EA3A4B9726E1}" presName="textNode" presStyleLbl="bgShp" presStyleIdx="3" presStyleCnt="4"/>
      <dgm:spPr/>
      <dgm:t>
        <a:bodyPr/>
        <a:lstStyle/>
        <a:p>
          <a:endParaRPr lang="en-US"/>
        </a:p>
      </dgm:t>
    </dgm:pt>
    <dgm:pt modelId="{7ECB1B67-FC80-4815-A07A-F5CA551F23B5}" type="pres">
      <dgm:prSet presAssocID="{2F77AE66-04CD-431B-8F98-EA3A4B9726E1}" presName="compChildNode" presStyleCnt="0"/>
      <dgm:spPr/>
    </dgm:pt>
    <dgm:pt modelId="{84F75BB7-64C1-4140-A9FF-6AD2A46A28BE}" type="pres">
      <dgm:prSet presAssocID="{2F77AE66-04CD-431B-8F98-EA3A4B9726E1}" presName="theInnerList" presStyleCnt="0"/>
      <dgm:spPr/>
    </dgm:pt>
  </dgm:ptLst>
  <dgm:cxnLst>
    <dgm:cxn modelId="{A74495FD-57C0-435F-A570-E14E02B1DF6E}" type="presOf" srcId="{3439B574-2F6A-44C2-87E9-270073ECAF6B}" destId="{E9A9EC53-8278-44EA-9D41-132079AF1925}" srcOrd="0" destOrd="0" presId="urn:microsoft.com/office/officeart/2005/8/layout/lProcess2"/>
    <dgm:cxn modelId="{36452EA1-70D2-4724-B1ED-1E0A21745226}" type="presOf" srcId="{9D2AD425-08A4-4125-98CD-D8DED32E6A32}" destId="{C6720C64-CCC8-49F2-809A-1D9AC959C906}" srcOrd="1" destOrd="0" presId="urn:microsoft.com/office/officeart/2005/8/layout/lProcess2"/>
    <dgm:cxn modelId="{94CAF20C-D1D8-47AF-AEC4-DA0DC7A34B8D}" srcId="{E8887654-B326-4586-88F8-56C0115D2F71}" destId="{4929A142-0F8C-4C77-AA44-A84DD635B361}" srcOrd="0" destOrd="0" parTransId="{936F0F30-7428-4700-B963-34BB7196797A}" sibTransId="{A2EE105C-AA1A-4CA0-844D-5238B0FE1D77}"/>
    <dgm:cxn modelId="{DCD7B5C3-CC9A-4D0A-ACEF-27FD4C8B2D60}" type="presOf" srcId="{6AA59599-4BA0-4544-BE3F-C88EC518586E}" destId="{83EA1AC1-D495-47FC-8D30-8F3C3908A983}" srcOrd="0" destOrd="0" presId="urn:microsoft.com/office/officeart/2005/8/layout/lProcess2"/>
    <dgm:cxn modelId="{B16133BD-3D84-4982-B4E0-05D5B0455259}" type="presOf" srcId="{E8887654-B326-4586-88F8-56C0115D2F71}" destId="{8CEA3A57-48A0-4CA6-9948-00F9A0C9822B}" srcOrd="0" destOrd="0" presId="urn:microsoft.com/office/officeart/2005/8/layout/lProcess2"/>
    <dgm:cxn modelId="{C80176A7-CBE1-40ED-86C8-175BF5037747}" type="presOf" srcId="{6E28394E-E290-4728-A886-05B9D4108A0A}" destId="{F0A53A29-A991-44A3-A9CF-EE9FF350E1F3}" srcOrd="0" destOrd="0" presId="urn:microsoft.com/office/officeart/2005/8/layout/lProcess2"/>
    <dgm:cxn modelId="{63A459B5-040D-40A4-8070-210FB9C82409}" type="presOf" srcId="{D47FF108-BA18-4729-8A1B-C7DBC4097BFE}" destId="{D61DA852-4257-4711-BBBC-4449680AC502}" srcOrd="0" destOrd="0" presId="urn:microsoft.com/office/officeart/2005/8/layout/lProcess2"/>
    <dgm:cxn modelId="{6F05F42A-12C2-43E6-83FE-785B6E750372}" type="presOf" srcId="{4929A142-0F8C-4C77-AA44-A84DD635B361}" destId="{E257964B-C81F-4A59-A3D1-61D3677754EB}" srcOrd="0" destOrd="0" presId="urn:microsoft.com/office/officeart/2005/8/layout/lProcess2"/>
    <dgm:cxn modelId="{6D9D4EED-1840-4048-B23C-7E99AAF8F58B}" srcId="{E8887654-B326-4586-88F8-56C0115D2F71}" destId="{9D2AD425-08A4-4125-98CD-D8DED32E6A32}" srcOrd="2" destOrd="0" parTransId="{8463C28E-445E-4578-80F7-2FBCE4277860}" sibTransId="{0036B018-218D-4FC2-A12D-623BC681627F}"/>
    <dgm:cxn modelId="{53189823-0604-4924-9CF2-E0F0ECAF9CB8}" type="presOf" srcId="{9D2AD425-08A4-4125-98CD-D8DED32E6A32}" destId="{C1D08E98-3BAF-4845-93D7-8390F9FEB689}" srcOrd="0" destOrd="0" presId="urn:microsoft.com/office/officeart/2005/8/layout/lProcess2"/>
    <dgm:cxn modelId="{866530B9-5E4E-42BB-B604-DA073F23C3E5}" srcId="{140D927D-29D8-4C9A-AC14-A939B6306ED3}" destId="{6E28394E-E290-4728-A886-05B9D4108A0A}" srcOrd="0" destOrd="0" parTransId="{67551EC5-9400-42EE-B95F-EE4349B7C606}" sibTransId="{382124B0-163E-4FD1-B635-BDF164A398F8}"/>
    <dgm:cxn modelId="{B1DB06D4-F604-4C47-9468-D0EFBCD521CF}" type="presOf" srcId="{140D927D-29D8-4C9A-AC14-A939B6306ED3}" destId="{78220ADD-EB2B-4E69-BC84-B73283A36ECD}" srcOrd="1" destOrd="0" presId="urn:microsoft.com/office/officeart/2005/8/layout/lProcess2"/>
    <dgm:cxn modelId="{136B59FC-F23E-4B4E-BC58-8ECA349C7152}" type="presOf" srcId="{04498E15-3E4B-4859-9BAF-D7242362DFC8}" destId="{A9BD7916-45D5-404D-9C01-A0A711AD0B5D}" srcOrd="0" destOrd="0" presId="urn:microsoft.com/office/officeart/2005/8/layout/lProcess2"/>
    <dgm:cxn modelId="{D7DE5E70-96B3-4CCF-ACF3-DC9947257286}" srcId="{9D2AD425-08A4-4125-98CD-D8DED32E6A32}" destId="{96B89044-C443-4BE8-B8C7-DFBB23E839BE}" srcOrd="1" destOrd="0" parTransId="{F2CDFB27-B487-44F0-83E0-25F163010CC5}" sibTransId="{C498998F-DCEB-4E17-8B91-E0AFC034BCE6}"/>
    <dgm:cxn modelId="{6664A476-DF35-4311-B55F-F4E6ECBC67C4}" type="presOf" srcId="{96B89044-C443-4BE8-B8C7-DFBB23E839BE}" destId="{025B6E49-EC31-4929-A261-62AA6EC78C35}" srcOrd="0" destOrd="0" presId="urn:microsoft.com/office/officeart/2005/8/layout/lProcess2"/>
    <dgm:cxn modelId="{222D2CE7-E054-435B-A20A-ED1A143197F8}" type="presOf" srcId="{140D927D-29D8-4C9A-AC14-A939B6306ED3}" destId="{05B95A72-B6B3-4C8A-8EB7-EF88C19BA279}" srcOrd="0" destOrd="0" presId="urn:microsoft.com/office/officeart/2005/8/layout/lProcess2"/>
    <dgm:cxn modelId="{1B243E28-57B9-4322-B2F9-D46224263BB5}" srcId="{140D927D-29D8-4C9A-AC14-A939B6306ED3}" destId="{3439B574-2F6A-44C2-87E9-270073ECAF6B}" srcOrd="1" destOrd="0" parTransId="{C256173C-53C8-4137-8D90-B8F0C0C5F716}" sibTransId="{9358D5D9-E0A3-44F7-8531-F384D01430E2}"/>
    <dgm:cxn modelId="{269FD9B2-5F7E-4B9C-8833-6E833926B331}" type="presOf" srcId="{2F77AE66-04CD-431B-8F98-EA3A4B9726E1}" destId="{B294F3E9-95CF-477A-8FA8-E6B35C873B0E}" srcOrd="0" destOrd="0" presId="urn:microsoft.com/office/officeart/2005/8/layout/lProcess2"/>
    <dgm:cxn modelId="{4F68FED4-89B8-4205-A0E2-4DF933E6B00F}" srcId="{E8887654-B326-4586-88F8-56C0115D2F71}" destId="{140D927D-29D8-4C9A-AC14-A939B6306ED3}" srcOrd="1" destOrd="0" parTransId="{69345EE3-2B46-48EE-9DE4-3380CC99FA92}" sibTransId="{41D93BEA-C97F-4E0D-801A-F72FD9E1BDB2}"/>
    <dgm:cxn modelId="{67AE8B56-EC36-464D-B0FF-2E99AEB862E7}" type="presOf" srcId="{4929A142-0F8C-4C77-AA44-A84DD635B361}" destId="{DDD4C82D-777D-424E-ADD5-E41BA4775724}" srcOrd="1" destOrd="0" presId="urn:microsoft.com/office/officeart/2005/8/layout/lProcess2"/>
    <dgm:cxn modelId="{4064AFF2-5FFE-4679-B97F-5C8422BF62AF}" type="presOf" srcId="{2F77AE66-04CD-431B-8F98-EA3A4B9726E1}" destId="{0840897C-6725-46F7-88C9-B23984AB4340}" srcOrd="1" destOrd="0" presId="urn:microsoft.com/office/officeart/2005/8/layout/lProcess2"/>
    <dgm:cxn modelId="{38923424-8422-4A7D-A158-4E30476A938A}" srcId="{4929A142-0F8C-4C77-AA44-A84DD635B361}" destId="{6AA59599-4BA0-4544-BE3F-C88EC518586E}" srcOrd="0" destOrd="0" parTransId="{6E5B1545-C86D-41B3-A4E0-6F3358F88865}" sibTransId="{D5CA537A-4961-4858-B90A-7D1ED4FC1A0A}"/>
    <dgm:cxn modelId="{6A2080F8-B651-41AF-A678-F75DCD51D910}" srcId="{E8887654-B326-4586-88F8-56C0115D2F71}" destId="{2F77AE66-04CD-431B-8F98-EA3A4B9726E1}" srcOrd="3" destOrd="0" parTransId="{36B3C5F4-2970-415E-8DCF-2D91B8E4A11A}" sibTransId="{C57AEFB8-161A-49CA-AFA8-D2391A2C6116}"/>
    <dgm:cxn modelId="{C67BA1F9-A0D5-4BBB-AF8C-5559935047E2}" srcId="{4929A142-0F8C-4C77-AA44-A84DD635B361}" destId="{04498E15-3E4B-4859-9BAF-D7242362DFC8}" srcOrd="1" destOrd="0" parTransId="{E5648761-86D2-4D05-BF1F-85C3768B8486}" sibTransId="{21568A07-F000-47E1-B5E1-6F96AA3F4003}"/>
    <dgm:cxn modelId="{7E698505-86C1-4306-8F70-D6E08F3F65D3}" srcId="{9D2AD425-08A4-4125-98CD-D8DED32E6A32}" destId="{D47FF108-BA18-4729-8A1B-C7DBC4097BFE}" srcOrd="0" destOrd="0" parTransId="{ED872DA5-AD55-43B2-9720-D1A24DDFA971}" sibTransId="{D96A2EAC-06DB-499C-8483-3FD89F9F2A9F}"/>
    <dgm:cxn modelId="{A74ED9D7-8809-42C3-A642-A4D5F77C1AF4}" type="presParOf" srcId="{8CEA3A57-48A0-4CA6-9948-00F9A0C9822B}" destId="{41DDF163-5E2B-4D57-8B37-2B72763F87DC}" srcOrd="0" destOrd="0" presId="urn:microsoft.com/office/officeart/2005/8/layout/lProcess2"/>
    <dgm:cxn modelId="{07117452-989A-489A-BD81-E5BC2B85ED3C}" type="presParOf" srcId="{41DDF163-5E2B-4D57-8B37-2B72763F87DC}" destId="{E257964B-C81F-4A59-A3D1-61D3677754EB}" srcOrd="0" destOrd="0" presId="urn:microsoft.com/office/officeart/2005/8/layout/lProcess2"/>
    <dgm:cxn modelId="{3B3B8985-A4B1-4ADC-BEFC-A40BC988E216}" type="presParOf" srcId="{41DDF163-5E2B-4D57-8B37-2B72763F87DC}" destId="{DDD4C82D-777D-424E-ADD5-E41BA4775724}" srcOrd="1" destOrd="0" presId="urn:microsoft.com/office/officeart/2005/8/layout/lProcess2"/>
    <dgm:cxn modelId="{C5F148E9-5BA0-42E8-9465-F0681C722D66}" type="presParOf" srcId="{41DDF163-5E2B-4D57-8B37-2B72763F87DC}" destId="{032C4114-63B2-4F95-BAF6-D68D09B6FF99}" srcOrd="2" destOrd="0" presId="urn:microsoft.com/office/officeart/2005/8/layout/lProcess2"/>
    <dgm:cxn modelId="{D5F161F4-634B-4ED1-A5B8-639307739176}" type="presParOf" srcId="{032C4114-63B2-4F95-BAF6-D68D09B6FF99}" destId="{0BBA3DED-A9A4-4846-92E0-CCA144030C88}" srcOrd="0" destOrd="0" presId="urn:microsoft.com/office/officeart/2005/8/layout/lProcess2"/>
    <dgm:cxn modelId="{3E9A0605-B14C-4342-BF59-3B8718E16929}" type="presParOf" srcId="{0BBA3DED-A9A4-4846-92E0-CCA144030C88}" destId="{83EA1AC1-D495-47FC-8D30-8F3C3908A983}" srcOrd="0" destOrd="0" presId="urn:microsoft.com/office/officeart/2005/8/layout/lProcess2"/>
    <dgm:cxn modelId="{E69E3B8F-2D5F-4E26-9301-5B89A185F234}" type="presParOf" srcId="{0BBA3DED-A9A4-4846-92E0-CCA144030C88}" destId="{51B1785B-3642-4942-ACEE-473FD868C7D3}" srcOrd="1" destOrd="0" presId="urn:microsoft.com/office/officeart/2005/8/layout/lProcess2"/>
    <dgm:cxn modelId="{6564DDE6-5D53-47D2-A400-5E7B3A8129C3}" type="presParOf" srcId="{0BBA3DED-A9A4-4846-92E0-CCA144030C88}" destId="{A9BD7916-45D5-404D-9C01-A0A711AD0B5D}" srcOrd="2" destOrd="0" presId="urn:microsoft.com/office/officeart/2005/8/layout/lProcess2"/>
    <dgm:cxn modelId="{991F0298-6CBB-49FE-BBAF-3E5C09B50339}" type="presParOf" srcId="{8CEA3A57-48A0-4CA6-9948-00F9A0C9822B}" destId="{D0C830E4-2A2D-4BCF-9D85-EA794D1E8CC9}" srcOrd="1" destOrd="0" presId="urn:microsoft.com/office/officeart/2005/8/layout/lProcess2"/>
    <dgm:cxn modelId="{E2776365-4FCD-4E8A-B0B8-B5DED014DAD7}" type="presParOf" srcId="{8CEA3A57-48A0-4CA6-9948-00F9A0C9822B}" destId="{65B15B8A-A842-457B-8535-BF8A8C31E0F5}" srcOrd="2" destOrd="0" presId="urn:microsoft.com/office/officeart/2005/8/layout/lProcess2"/>
    <dgm:cxn modelId="{B664F47A-38DC-4A0E-85F3-12069FD08F3F}" type="presParOf" srcId="{65B15B8A-A842-457B-8535-BF8A8C31E0F5}" destId="{05B95A72-B6B3-4C8A-8EB7-EF88C19BA279}" srcOrd="0" destOrd="0" presId="urn:microsoft.com/office/officeart/2005/8/layout/lProcess2"/>
    <dgm:cxn modelId="{B0A7790C-9395-4698-B8C6-83F92DB7455F}" type="presParOf" srcId="{65B15B8A-A842-457B-8535-BF8A8C31E0F5}" destId="{78220ADD-EB2B-4E69-BC84-B73283A36ECD}" srcOrd="1" destOrd="0" presId="urn:microsoft.com/office/officeart/2005/8/layout/lProcess2"/>
    <dgm:cxn modelId="{D6571BAB-9054-4B24-B8A2-AA451C921866}" type="presParOf" srcId="{65B15B8A-A842-457B-8535-BF8A8C31E0F5}" destId="{969CDC8F-43C0-4DF4-8FB2-EB72CA3D24BC}" srcOrd="2" destOrd="0" presId="urn:microsoft.com/office/officeart/2005/8/layout/lProcess2"/>
    <dgm:cxn modelId="{33AFE999-AF10-4046-B46C-2EBFAEE354A1}" type="presParOf" srcId="{969CDC8F-43C0-4DF4-8FB2-EB72CA3D24BC}" destId="{8FA66E7C-5F41-4870-87BF-4FB88216F645}" srcOrd="0" destOrd="0" presId="urn:microsoft.com/office/officeart/2005/8/layout/lProcess2"/>
    <dgm:cxn modelId="{4EE03B2A-5DDB-4150-856A-16AC7C890F96}" type="presParOf" srcId="{8FA66E7C-5F41-4870-87BF-4FB88216F645}" destId="{F0A53A29-A991-44A3-A9CF-EE9FF350E1F3}" srcOrd="0" destOrd="0" presId="urn:microsoft.com/office/officeart/2005/8/layout/lProcess2"/>
    <dgm:cxn modelId="{657D87FE-8CEA-493A-937F-E9B99E1833CF}" type="presParOf" srcId="{8FA66E7C-5F41-4870-87BF-4FB88216F645}" destId="{C502DC28-E4E3-4784-9BDC-555429C059EA}" srcOrd="1" destOrd="0" presId="urn:microsoft.com/office/officeart/2005/8/layout/lProcess2"/>
    <dgm:cxn modelId="{E3AEED92-2F01-46E2-8C2D-A8E9F8C714C0}" type="presParOf" srcId="{8FA66E7C-5F41-4870-87BF-4FB88216F645}" destId="{E9A9EC53-8278-44EA-9D41-132079AF1925}" srcOrd="2" destOrd="0" presId="urn:microsoft.com/office/officeart/2005/8/layout/lProcess2"/>
    <dgm:cxn modelId="{EE4B9C19-A017-49B9-9C3F-A3C9B3801549}" type="presParOf" srcId="{8CEA3A57-48A0-4CA6-9948-00F9A0C9822B}" destId="{F42C8A5C-358D-4DD9-817A-818CDAC6FCE0}" srcOrd="3" destOrd="0" presId="urn:microsoft.com/office/officeart/2005/8/layout/lProcess2"/>
    <dgm:cxn modelId="{035C9A56-64F2-4EC9-B23F-AFF65AEC52B2}" type="presParOf" srcId="{8CEA3A57-48A0-4CA6-9948-00F9A0C9822B}" destId="{3BEAF7FD-4EB9-4BCC-A2B9-0197A54BF9AD}" srcOrd="4" destOrd="0" presId="urn:microsoft.com/office/officeart/2005/8/layout/lProcess2"/>
    <dgm:cxn modelId="{BF16D93F-31A4-428C-B2A8-A4B2FC477514}" type="presParOf" srcId="{3BEAF7FD-4EB9-4BCC-A2B9-0197A54BF9AD}" destId="{C1D08E98-3BAF-4845-93D7-8390F9FEB689}" srcOrd="0" destOrd="0" presId="urn:microsoft.com/office/officeart/2005/8/layout/lProcess2"/>
    <dgm:cxn modelId="{02DCEAB9-C5FC-4149-912F-BA14F4AED8F4}" type="presParOf" srcId="{3BEAF7FD-4EB9-4BCC-A2B9-0197A54BF9AD}" destId="{C6720C64-CCC8-49F2-809A-1D9AC959C906}" srcOrd="1" destOrd="0" presId="urn:microsoft.com/office/officeart/2005/8/layout/lProcess2"/>
    <dgm:cxn modelId="{E724C6EE-EE00-4CEC-984B-DD259A625F4C}" type="presParOf" srcId="{3BEAF7FD-4EB9-4BCC-A2B9-0197A54BF9AD}" destId="{6D2EA1DB-A2F7-44CC-BED1-49A0279703A0}" srcOrd="2" destOrd="0" presId="urn:microsoft.com/office/officeart/2005/8/layout/lProcess2"/>
    <dgm:cxn modelId="{7F821D4F-F980-49CA-AE48-585C52BF08F7}" type="presParOf" srcId="{6D2EA1DB-A2F7-44CC-BED1-49A0279703A0}" destId="{197106D6-A7BF-4256-AB37-F6D4CBBAC4A1}" srcOrd="0" destOrd="0" presId="urn:microsoft.com/office/officeart/2005/8/layout/lProcess2"/>
    <dgm:cxn modelId="{A0E1646A-9E74-49D1-958E-B7166BEF9F0E}" type="presParOf" srcId="{197106D6-A7BF-4256-AB37-F6D4CBBAC4A1}" destId="{D61DA852-4257-4711-BBBC-4449680AC502}" srcOrd="0" destOrd="0" presId="urn:microsoft.com/office/officeart/2005/8/layout/lProcess2"/>
    <dgm:cxn modelId="{835BA6AE-3F5B-44C3-B8AA-D45F16AC9FC5}" type="presParOf" srcId="{197106D6-A7BF-4256-AB37-F6D4CBBAC4A1}" destId="{A007281B-B970-4FDD-84E0-CC7DCDB2F2C4}" srcOrd="1" destOrd="0" presId="urn:microsoft.com/office/officeart/2005/8/layout/lProcess2"/>
    <dgm:cxn modelId="{819090BE-30F2-4519-8158-42674A06F9AF}" type="presParOf" srcId="{197106D6-A7BF-4256-AB37-F6D4CBBAC4A1}" destId="{025B6E49-EC31-4929-A261-62AA6EC78C35}" srcOrd="2" destOrd="0" presId="urn:microsoft.com/office/officeart/2005/8/layout/lProcess2"/>
    <dgm:cxn modelId="{1B6C1361-C59F-4169-99F7-FD85C0DA4A97}" type="presParOf" srcId="{8CEA3A57-48A0-4CA6-9948-00F9A0C9822B}" destId="{8B8D70C5-E292-4C72-B96E-28771535EA82}" srcOrd="5" destOrd="0" presId="urn:microsoft.com/office/officeart/2005/8/layout/lProcess2"/>
    <dgm:cxn modelId="{0C67A754-9173-4216-ABEC-43A592918725}" type="presParOf" srcId="{8CEA3A57-48A0-4CA6-9948-00F9A0C9822B}" destId="{7409A34B-D375-40EA-935E-3CF30DB5DE3A}" srcOrd="6" destOrd="0" presId="urn:microsoft.com/office/officeart/2005/8/layout/lProcess2"/>
    <dgm:cxn modelId="{B44B0DCA-19AE-40FB-82D9-B4DB5E6AFE6D}" type="presParOf" srcId="{7409A34B-D375-40EA-935E-3CF30DB5DE3A}" destId="{B294F3E9-95CF-477A-8FA8-E6B35C873B0E}" srcOrd="0" destOrd="0" presId="urn:microsoft.com/office/officeart/2005/8/layout/lProcess2"/>
    <dgm:cxn modelId="{C2C039F8-F276-4C8E-9412-FB3CF5F2F3B0}" type="presParOf" srcId="{7409A34B-D375-40EA-935E-3CF30DB5DE3A}" destId="{0840897C-6725-46F7-88C9-B23984AB4340}" srcOrd="1" destOrd="0" presId="urn:microsoft.com/office/officeart/2005/8/layout/lProcess2"/>
    <dgm:cxn modelId="{D89DDA0B-2BDE-4691-9F21-2305C6E2B373}" type="presParOf" srcId="{7409A34B-D375-40EA-935E-3CF30DB5DE3A}" destId="{7ECB1B67-FC80-4815-A07A-F5CA551F23B5}" srcOrd="2" destOrd="0" presId="urn:microsoft.com/office/officeart/2005/8/layout/lProcess2"/>
    <dgm:cxn modelId="{CC2EBE31-3BDE-4522-B1F9-9DBE1FEEFD2F}" type="presParOf" srcId="{7ECB1B67-FC80-4815-A07A-F5CA551F23B5}" destId="{84F75BB7-64C1-4140-A9FF-6AD2A46A28B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2C287-DB32-4E06-BF15-DCF1829077A2}">
      <dsp:nvSpPr>
        <dsp:cNvPr id="0" name=""/>
        <dsp:cNvSpPr/>
      </dsp:nvSpPr>
      <dsp:spPr>
        <a:xfrm>
          <a:off x="480059" y="0"/>
          <a:ext cx="5440680" cy="4191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39F57-8FA5-43C6-9D39-D169E5874413}">
      <dsp:nvSpPr>
        <dsp:cNvPr id="0" name=""/>
        <dsp:cNvSpPr/>
      </dsp:nvSpPr>
      <dsp:spPr>
        <a:xfrm>
          <a:off x="3203" y="1257299"/>
          <a:ext cx="1540817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 nine questions to identify food insecurity</a:t>
          </a:r>
          <a:endParaRPr lang="en-US" sz="1900" kern="1200" dirty="0"/>
        </a:p>
      </dsp:txBody>
      <dsp:txXfrm>
        <a:off x="78419" y="1332515"/>
        <a:ext cx="1390385" cy="1525968"/>
      </dsp:txXfrm>
    </dsp:sp>
    <dsp:sp modelId="{26A34A3E-9BB0-48E5-B42B-8B2D17E64E50}">
      <dsp:nvSpPr>
        <dsp:cNvPr id="0" name=""/>
        <dsp:cNvSpPr/>
      </dsp:nvSpPr>
      <dsp:spPr>
        <a:xfrm>
          <a:off x="1621061" y="1257299"/>
          <a:ext cx="1540817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Derive key predictors (income, family status, etc.)</a:t>
          </a:r>
          <a:endParaRPr lang="en-US" sz="1900" kern="1200" dirty="0"/>
        </a:p>
      </dsp:txBody>
      <dsp:txXfrm>
        <a:off x="1696277" y="1332515"/>
        <a:ext cx="1390385" cy="1525968"/>
      </dsp:txXfrm>
    </dsp:sp>
    <dsp:sp modelId="{F014A508-63F7-4937-BF83-3D99C31AB8DD}">
      <dsp:nvSpPr>
        <dsp:cNvPr id="0" name=""/>
        <dsp:cNvSpPr/>
      </dsp:nvSpPr>
      <dsp:spPr>
        <a:xfrm>
          <a:off x="3238920" y="1257299"/>
          <a:ext cx="1540817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Apply predictors to Census data</a:t>
          </a:r>
          <a:endParaRPr lang="en-US" sz="1900" kern="1200" dirty="0"/>
        </a:p>
      </dsp:txBody>
      <dsp:txXfrm>
        <a:off x="3314136" y="1332515"/>
        <a:ext cx="1390385" cy="1525968"/>
      </dsp:txXfrm>
    </dsp:sp>
    <dsp:sp modelId="{728BCACC-45CF-48E7-BC77-EC46B5688509}">
      <dsp:nvSpPr>
        <dsp:cNvPr id="0" name=""/>
        <dsp:cNvSpPr/>
      </dsp:nvSpPr>
      <dsp:spPr>
        <a:xfrm>
          <a:off x="4856778" y="1257299"/>
          <a:ext cx="1540817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Estimate the size of food insecure population</a:t>
          </a:r>
          <a:endParaRPr lang="en-US" sz="1900" kern="1200" dirty="0"/>
        </a:p>
      </dsp:txBody>
      <dsp:txXfrm>
        <a:off x="4931994" y="1332515"/>
        <a:ext cx="1390385" cy="1525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7964B-C81F-4A59-A3D1-61D3677754EB}">
      <dsp:nvSpPr>
        <dsp:cNvPr id="0" name=""/>
        <dsp:cNvSpPr/>
      </dsp:nvSpPr>
      <dsp:spPr>
        <a:xfrm>
          <a:off x="1690" y="0"/>
          <a:ext cx="1658466" cy="4063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Retired</a:t>
          </a:r>
          <a:endParaRPr lang="en-US" sz="2300" kern="1200" dirty="0"/>
        </a:p>
      </dsp:txBody>
      <dsp:txXfrm>
        <a:off x="1690" y="0"/>
        <a:ext cx="1658466" cy="1219200"/>
      </dsp:txXfrm>
    </dsp:sp>
    <dsp:sp modelId="{83EA1AC1-D495-47FC-8D30-8F3C3908A983}">
      <dsp:nvSpPr>
        <dsp:cNvPr id="0" name=""/>
        <dsp:cNvSpPr/>
      </dsp:nvSpPr>
      <dsp:spPr>
        <a:xfrm>
          <a:off x="167536" y="1220390"/>
          <a:ext cx="132677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Do we qualify?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Need info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Limited mobility</a:t>
          </a:r>
          <a:endParaRPr lang="en-US" sz="1200" kern="1200" dirty="0"/>
        </a:p>
      </dsp:txBody>
      <dsp:txXfrm>
        <a:off x="203425" y="1256279"/>
        <a:ext cx="1254994" cy="1153573"/>
      </dsp:txXfrm>
    </dsp:sp>
    <dsp:sp modelId="{A9BD7916-45D5-404D-9C01-A0A711AD0B5D}">
      <dsp:nvSpPr>
        <dsp:cNvPr id="0" name=""/>
        <dsp:cNvSpPr/>
      </dsp:nvSpPr>
      <dsp:spPr>
        <a:xfrm>
          <a:off x="167536" y="2634257"/>
          <a:ext cx="132677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Word of mouth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Friends / family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Place of worship</a:t>
          </a:r>
          <a:endParaRPr lang="en-US" sz="1200" kern="1200" dirty="0"/>
        </a:p>
      </dsp:txBody>
      <dsp:txXfrm>
        <a:off x="203425" y="2670146"/>
        <a:ext cx="1254994" cy="1153573"/>
      </dsp:txXfrm>
    </dsp:sp>
    <dsp:sp modelId="{05B95A72-B6B3-4C8A-8EB7-EF88C19BA279}">
      <dsp:nvSpPr>
        <dsp:cNvPr id="0" name=""/>
        <dsp:cNvSpPr/>
      </dsp:nvSpPr>
      <dsp:spPr>
        <a:xfrm>
          <a:off x="1784541" y="0"/>
          <a:ext cx="1658466" cy="4063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Strivers	</a:t>
          </a:r>
          <a:endParaRPr lang="en-US" sz="2300" kern="1200" dirty="0"/>
        </a:p>
      </dsp:txBody>
      <dsp:txXfrm>
        <a:off x="1784541" y="0"/>
        <a:ext cx="1658466" cy="1219200"/>
      </dsp:txXfrm>
    </dsp:sp>
    <dsp:sp modelId="{F0A53A29-A991-44A3-A9CF-EE9FF350E1F3}">
      <dsp:nvSpPr>
        <dsp:cNvPr id="0" name=""/>
        <dsp:cNvSpPr/>
      </dsp:nvSpPr>
      <dsp:spPr>
        <a:xfrm>
          <a:off x="1950387" y="1220390"/>
          <a:ext cx="132677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Do we qualify?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Need info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Worry what people will think</a:t>
          </a:r>
          <a:endParaRPr lang="en-US" sz="1200" kern="1200" dirty="0"/>
        </a:p>
      </dsp:txBody>
      <dsp:txXfrm>
        <a:off x="1986276" y="1256279"/>
        <a:ext cx="1254994" cy="1153573"/>
      </dsp:txXfrm>
    </dsp:sp>
    <dsp:sp modelId="{E9A9EC53-8278-44EA-9D41-132079AF1925}">
      <dsp:nvSpPr>
        <dsp:cNvPr id="0" name=""/>
        <dsp:cNvSpPr/>
      </dsp:nvSpPr>
      <dsp:spPr>
        <a:xfrm>
          <a:off x="1950387" y="2634257"/>
          <a:ext cx="132677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Word of mouth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Friends / family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Place of worship</a:t>
          </a:r>
          <a:endParaRPr lang="en-US" sz="1200" kern="1200" dirty="0"/>
        </a:p>
      </dsp:txBody>
      <dsp:txXfrm>
        <a:off x="1986276" y="2670146"/>
        <a:ext cx="1254994" cy="1153573"/>
      </dsp:txXfrm>
    </dsp:sp>
    <dsp:sp modelId="{C1D08E98-3BAF-4845-93D7-8390F9FEB689}">
      <dsp:nvSpPr>
        <dsp:cNvPr id="0" name=""/>
        <dsp:cNvSpPr/>
      </dsp:nvSpPr>
      <dsp:spPr>
        <a:xfrm>
          <a:off x="3567392" y="0"/>
          <a:ext cx="1658466" cy="4063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Immigration Concerns</a:t>
          </a:r>
          <a:endParaRPr lang="en-US" sz="2300" kern="1200" dirty="0"/>
        </a:p>
      </dsp:txBody>
      <dsp:txXfrm>
        <a:off x="3567392" y="0"/>
        <a:ext cx="1658466" cy="1219200"/>
      </dsp:txXfrm>
    </dsp:sp>
    <dsp:sp modelId="{D61DA852-4257-4711-BBBC-4449680AC502}">
      <dsp:nvSpPr>
        <dsp:cNvPr id="0" name=""/>
        <dsp:cNvSpPr/>
      </dsp:nvSpPr>
      <dsp:spPr>
        <a:xfrm>
          <a:off x="3733239" y="1220390"/>
          <a:ext cx="132677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Need info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Do we qualify?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Don’t know how to get help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Worry about citizenship</a:t>
          </a:r>
          <a:endParaRPr lang="en-US" sz="1200" kern="1200" dirty="0"/>
        </a:p>
      </dsp:txBody>
      <dsp:txXfrm>
        <a:off x="3769128" y="1256279"/>
        <a:ext cx="1254994" cy="1153573"/>
      </dsp:txXfrm>
    </dsp:sp>
    <dsp:sp modelId="{025B6E49-EC31-4929-A261-62AA6EC78C35}">
      <dsp:nvSpPr>
        <dsp:cNvPr id="0" name=""/>
        <dsp:cNvSpPr/>
      </dsp:nvSpPr>
      <dsp:spPr>
        <a:xfrm>
          <a:off x="3733239" y="2634257"/>
          <a:ext cx="132677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Word of mouth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Friends / family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anose="020F0502020204030204" pitchFamily="34" charset="0"/>
            </a:rPr>
            <a:t>● </a:t>
          </a:r>
          <a:r>
            <a:rPr lang="en-US" sz="1200" kern="1200" dirty="0" smtClean="0"/>
            <a:t>Place of worship</a:t>
          </a:r>
        </a:p>
      </dsp:txBody>
      <dsp:txXfrm>
        <a:off x="3769128" y="2670146"/>
        <a:ext cx="1254994" cy="1153573"/>
      </dsp:txXfrm>
    </dsp:sp>
    <dsp:sp modelId="{B294F3E9-95CF-477A-8FA8-E6B35C873B0E}">
      <dsp:nvSpPr>
        <dsp:cNvPr id="0" name=""/>
        <dsp:cNvSpPr/>
      </dsp:nvSpPr>
      <dsp:spPr>
        <a:xfrm>
          <a:off x="5350243" y="0"/>
          <a:ext cx="1658466" cy="4063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Homeless</a:t>
          </a:r>
          <a:endParaRPr lang="en-US" sz="2300" kern="1200" dirty="0"/>
        </a:p>
      </dsp:txBody>
      <dsp:txXfrm>
        <a:off x="5350243" y="0"/>
        <a:ext cx="1658466" cy="121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D2023-3BF7-422C-A112-76842D0982E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25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24925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0410B-64B2-48B4-8F72-52D29D72B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24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B8C66-2BB4-4B1C-9EA8-2D7D9FAD52D3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64050"/>
            <a:ext cx="5607050" cy="42275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25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24925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6E534-6D0C-486D-A816-353A395E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2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E534-6D0C-486D-A816-353A395E9C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6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E534-6D0C-486D-A816-353A395E9C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0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700" y="704850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E84D-8DEC-406C-ABFE-FFF10218F0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6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E534-6D0C-486D-A816-353A395E9C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3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E534-6D0C-486D-A816-353A395E9C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4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E534-6D0C-486D-A816-353A395E9C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2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E534-6D0C-486D-A816-353A395E9C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82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E534-6D0C-486D-A816-353A395E9C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61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E534-6D0C-486D-A816-353A395E9C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9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2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Left + Text - Grey">
    <p:bg bwMode="gray"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rot="10800000">
            <a:off x="4859244" y="-1860"/>
            <a:ext cx="4296479" cy="6859208"/>
          </a:xfrm>
          <a:custGeom>
            <a:avLst/>
            <a:gdLst>
              <a:gd name="connsiteX0" fmla="*/ 0 w 4755287"/>
              <a:gd name="connsiteY0" fmla="*/ 0 h 7368068"/>
              <a:gd name="connsiteX1" fmla="*/ 4755287 w 4755287"/>
              <a:gd name="connsiteY1" fmla="*/ 0 h 7368068"/>
              <a:gd name="connsiteX2" fmla="*/ 4755287 w 4755287"/>
              <a:gd name="connsiteY2" fmla="*/ 7368068 h 7368068"/>
              <a:gd name="connsiteX3" fmla="*/ 0 w 4755287"/>
              <a:gd name="connsiteY3" fmla="*/ 7368068 h 7368068"/>
              <a:gd name="connsiteX4" fmla="*/ 0 w 4755287"/>
              <a:gd name="connsiteY4" fmla="*/ 0 h 7368068"/>
              <a:gd name="connsiteX0" fmla="*/ 1974008 w 6729295"/>
              <a:gd name="connsiteY0" fmla="*/ 0 h 7381873"/>
              <a:gd name="connsiteX1" fmla="*/ 6729295 w 6729295"/>
              <a:gd name="connsiteY1" fmla="*/ 0 h 7381873"/>
              <a:gd name="connsiteX2" fmla="*/ 6729295 w 6729295"/>
              <a:gd name="connsiteY2" fmla="*/ 7368068 h 7381873"/>
              <a:gd name="connsiteX3" fmla="*/ 0 w 6729295"/>
              <a:gd name="connsiteY3" fmla="*/ 7381873 h 7381873"/>
              <a:gd name="connsiteX4" fmla="*/ 1974008 w 6729295"/>
              <a:gd name="connsiteY4" fmla="*/ 0 h 7381873"/>
              <a:gd name="connsiteX0" fmla="*/ 1974008 w 7819831"/>
              <a:gd name="connsiteY0" fmla="*/ 0 h 7381873"/>
              <a:gd name="connsiteX1" fmla="*/ 6729295 w 7819831"/>
              <a:gd name="connsiteY1" fmla="*/ 0 h 7381873"/>
              <a:gd name="connsiteX2" fmla="*/ 7819831 w 7819831"/>
              <a:gd name="connsiteY2" fmla="*/ 7381873 h 7381873"/>
              <a:gd name="connsiteX3" fmla="*/ 0 w 7819831"/>
              <a:gd name="connsiteY3" fmla="*/ 7381873 h 7381873"/>
              <a:gd name="connsiteX4" fmla="*/ 1974008 w 7819831"/>
              <a:gd name="connsiteY4" fmla="*/ 0 h 7381873"/>
              <a:gd name="connsiteX0" fmla="*/ 842059 w 6687882"/>
              <a:gd name="connsiteY0" fmla="*/ 0 h 7395678"/>
              <a:gd name="connsiteX1" fmla="*/ 5597346 w 6687882"/>
              <a:gd name="connsiteY1" fmla="*/ 0 h 7395678"/>
              <a:gd name="connsiteX2" fmla="*/ 6687882 w 6687882"/>
              <a:gd name="connsiteY2" fmla="*/ 7381873 h 7395678"/>
              <a:gd name="connsiteX3" fmla="*/ 0 w 6687882"/>
              <a:gd name="connsiteY3" fmla="*/ 7395678 h 7395678"/>
              <a:gd name="connsiteX4" fmla="*/ 842059 w 6687882"/>
              <a:gd name="connsiteY4" fmla="*/ 0 h 7395678"/>
              <a:gd name="connsiteX0" fmla="*/ 430886 w 6276709"/>
              <a:gd name="connsiteY0" fmla="*/ 0 h 7409385"/>
              <a:gd name="connsiteX1" fmla="*/ 5186173 w 6276709"/>
              <a:gd name="connsiteY1" fmla="*/ 0 h 7409385"/>
              <a:gd name="connsiteX2" fmla="*/ 6276709 w 6276709"/>
              <a:gd name="connsiteY2" fmla="*/ 7381873 h 7409385"/>
              <a:gd name="connsiteX3" fmla="*/ 0 w 6276709"/>
              <a:gd name="connsiteY3" fmla="*/ 7409385 h 7409385"/>
              <a:gd name="connsiteX4" fmla="*/ 430886 w 6276709"/>
              <a:gd name="connsiteY4" fmla="*/ 0 h 7409385"/>
              <a:gd name="connsiteX0" fmla="*/ 0 w 5845823"/>
              <a:gd name="connsiteY0" fmla="*/ 0 h 7381873"/>
              <a:gd name="connsiteX1" fmla="*/ 4755287 w 5845823"/>
              <a:gd name="connsiteY1" fmla="*/ 0 h 7381873"/>
              <a:gd name="connsiteX2" fmla="*/ 5845823 w 5845823"/>
              <a:gd name="connsiteY2" fmla="*/ 7381873 h 7381873"/>
              <a:gd name="connsiteX3" fmla="*/ 1154874 w 5845823"/>
              <a:gd name="connsiteY3" fmla="*/ 7371172 h 7381873"/>
              <a:gd name="connsiteX4" fmla="*/ 0 w 5845823"/>
              <a:gd name="connsiteY4" fmla="*/ 0 h 7381873"/>
              <a:gd name="connsiteX0" fmla="*/ 0 w 4747254"/>
              <a:gd name="connsiteY0" fmla="*/ 28659 h 7381873"/>
              <a:gd name="connsiteX1" fmla="*/ 3656718 w 4747254"/>
              <a:gd name="connsiteY1" fmla="*/ 0 h 7381873"/>
              <a:gd name="connsiteX2" fmla="*/ 4747254 w 4747254"/>
              <a:gd name="connsiteY2" fmla="*/ 7381873 h 7381873"/>
              <a:gd name="connsiteX3" fmla="*/ 56305 w 4747254"/>
              <a:gd name="connsiteY3" fmla="*/ 7371172 h 7381873"/>
              <a:gd name="connsiteX4" fmla="*/ 0 w 4747254"/>
              <a:gd name="connsiteY4" fmla="*/ 28659 h 7381873"/>
              <a:gd name="connsiteX0" fmla="*/ 39222 w 4786476"/>
              <a:gd name="connsiteY0" fmla="*/ 28659 h 7381873"/>
              <a:gd name="connsiteX1" fmla="*/ 3695940 w 4786476"/>
              <a:gd name="connsiteY1" fmla="*/ 0 h 7381873"/>
              <a:gd name="connsiteX2" fmla="*/ 4786476 w 4786476"/>
              <a:gd name="connsiteY2" fmla="*/ 7381873 h 7381873"/>
              <a:gd name="connsiteX3" fmla="*/ 0 w 4786476"/>
              <a:gd name="connsiteY3" fmla="*/ 7371173 h 7381873"/>
              <a:gd name="connsiteX4" fmla="*/ 39222 w 4786476"/>
              <a:gd name="connsiteY4" fmla="*/ 28659 h 7381873"/>
              <a:gd name="connsiteX0" fmla="*/ 1012 w 4786476"/>
              <a:gd name="connsiteY0" fmla="*/ 28659 h 7381873"/>
              <a:gd name="connsiteX1" fmla="*/ 3695940 w 4786476"/>
              <a:gd name="connsiteY1" fmla="*/ 0 h 7381873"/>
              <a:gd name="connsiteX2" fmla="*/ 4786476 w 4786476"/>
              <a:gd name="connsiteY2" fmla="*/ 7381873 h 7381873"/>
              <a:gd name="connsiteX3" fmla="*/ 0 w 4786476"/>
              <a:gd name="connsiteY3" fmla="*/ 7371173 h 7381873"/>
              <a:gd name="connsiteX4" fmla="*/ 1012 w 4786476"/>
              <a:gd name="connsiteY4" fmla="*/ 28659 h 7381873"/>
              <a:gd name="connsiteX0" fmla="*/ 1012 w 4786476"/>
              <a:gd name="connsiteY0" fmla="*/ 0 h 7381873"/>
              <a:gd name="connsiteX1" fmla="*/ 3695940 w 4786476"/>
              <a:gd name="connsiteY1" fmla="*/ 0 h 7381873"/>
              <a:gd name="connsiteX2" fmla="*/ 4786476 w 4786476"/>
              <a:gd name="connsiteY2" fmla="*/ 7381873 h 7381873"/>
              <a:gd name="connsiteX3" fmla="*/ 0 w 4786476"/>
              <a:gd name="connsiteY3" fmla="*/ 7371173 h 7381873"/>
              <a:gd name="connsiteX4" fmla="*/ 1012 w 4786476"/>
              <a:gd name="connsiteY4" fmla="*/ 0 h 7381873"/>
              <a:gd name="connsiteX0" fmla="*/ 1012 w 4786476"/>
              <a:gd name="connsiteY0" fmla="*/ 0 h 7381873"/>
              <a:gd name="connsiteX1" fmla="*/ 3695940 w 4786476"/>
              <a:gd name="connsiteY1" fmla="*/ 0 h 7381873"/>
              <a:gd name="connsiteX2" fmla="*/ 4786476 w 4786476"/>
              <a:gd name="connsiteY2" fmla="*/ 7381873 h 7381873"/>
              <a:gd name="connsiteX3" fmla="*/ 0 w 4786476"/>
              <a:gd name="connsiteY3" fmla="*/ 7380583 h 7381873"/>
              <a:gd name="connsiteX4" fmla="*/ 1012 w 4786476"/>
              <a:gd name="connsiteY4" fmla="*/ 0 h 738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476" h="7381873">
                <a:moveTo>
                  <a:pt x="1012" y="0"/>
                </a:moveTo>
                <a:lnTo>
                  <a:pt x="3695940" y="0"/>
                </a:lnTo>
                <a:lnTo>
                  <a:pt x="4786476" y="7381873"/>
                </a:lnTo>
                <a:lnTo>
                  <a:pt x="0" y="7380583"/>
                </a:lnTo>
                <a:cubicBezTo>
                  <a:pt x="337" y="4933078"/>
                  <a:pt x="675" y="2447505"/>
                  <a:pt x="1012" y="0"/>
                </a:cubicBez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54" tIns="41477" rIns="82954" bIns="41477" rtlCol="0" anchor="ctr"/>
          <a:lstStyle/>
          <a:p>
            <a:pPr algn="ctr"/>
            <a:endParaRPr lang="en-US" dirty="0">
              <a:latin typeface="Lucida Sans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5191964" y="3963949"/>
            <a:ext cx="3963759" cy="2894051"/>
          </a:xfrm>
          <a:custGeom>
            <a:avLst/>
            <a:gdLst>
              <a:gd name="connsiteX0" fmla="*/ 0 w 4447531"/>
              <a:gd name="connsiteY0" fmla="*/ 0 h 3113784"/>
              <a:gd name="connsiteX1" fmla="*/ 4447531 w 4447531"/>
              <a:gd name="connsiteY1" fmla="*/ 0 h 3113784"/>
              <a:gd name="connsiteX2" fmla="*/ 4447531 w 4447531"/>
              <a:gd name="connsiteY2" fmla="*/ 3113784 h 3113784"/>
              <a:gd name="connsiteX3" fmla="*/ 0 w 4447531"/>
              <a:gd name="connsiteY3" fmla="*/ 3113784 h 3113784"/>
              <a:gd name="connsiteX4" fmla="*/ 0 w 4447531"/>
              <a:gd name="connsiteY4" fmla="*/ 0 h 3113784"/>
              <a:gd name="connsiteX0" fmla="*/ 0 w 4447531"/>
              <a:gd name="connsiteY0" fmla="*/ 3113784 h 3113784"/>
              <a:gd name="connsiteX1" fmla="*/ 4447531 w 4447531"/>
              <a:gd name="connsiteY1" fmla="*/ 0 h 3113784"/>
              <a:gd name="connsiteX2" fmla="*/ 4447531 w 4447531"/>
              <a:gd name="connsiteY2" fmla="*/ 3113784 h 3113784"/>
              <a:gd name="connsiteX3" fmla="*/ 0 w 4447531"/>
              <a:gd name="connsiteY3" fmla="*/ 3113784 h 311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7531" h="3113784">
                <a:moveTo>
                  <a:pt x="0" y="3113784"/>
                </a:moveTo>
                <a:lnTo>
                  <a:pt x="4447531" y="0"/>
                </a:lnTo>
                <a:lnTo>
                  <a:pt x="4447531" y="3113784"/>
                </a:lnTo>
                <a:lnTo>
                  <a:pt x="0" y="3113784"/>
                </a:lnTo>
                <a:close/>
              </a:path>
            </a:pathLst>
          </a:custGeom>
          <a:solidFill>
            <a:srgbClr val="3A4E4E">
              <a:alpha val="7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4" tIns="41477" rIns="82954" bIns="414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087"/>
              </a:lnSpc>
              <a:spcAft>
                <a:spcPts val="871"/>
              </a:spcAft>
            </a:pPr>
            <a:endParaRPr lang="en-GB" sz="1600" i="1" dirty="0" err="1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>
            <a:spLocks/>
          </p:cNvSpPr>
          <p:nvPr userDrawn="1"/>
        </p:nvSpPr>
        <p:spPr bwMode="auto">
          <a:xfrm>
            <a:off x="756143" y="6560602"/>
            <a:ext cx="5024303" cy="142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63227"/>
            <a:r>
              <a:rPr lang="en-US" sz="700" dirty="0" smtClean="0">
                <a:solidFill>
                  <a:schemeClr val="bg1">
                    <a:alpha val="50000"/>
                  </a:schemeClr>
                </a:solidFill>
                <a:latin typeface="+mn-lt"/>
                <a:ea typeface="Lucida Sans" charset="0"/>
                <a:cs typeface="Lucida Sans" charset="0"/>
                <a:sym typeface="Lucida Sans" charset="0"/>
              </a:rPr>
              <a:t>Confidential </a:t>
            </a:r>
            <a:r>
              <a:rPr lang="en-US" sz="700" dirty="0">
                <a:solidFill>
                  <a:schemeClr val="bg1">
                    <a:alpha val="50000"/>
                  </a:schemeClr>
                </a:solidFill>
                <a:latin typeface="+mn-lt"/>
                <a:ea typeface="Lucida Sans" charset="0"/>
                <a:cs typeface="Lucida Sans" charset="0"/>
                <a:sym typeface="Lucida Sans" charset="0"/>
              </a:rPr>
              <a:t>&amp; Proprietary. Not For Public Distribution. Do Not </a:t>
            </a:r>
            <a:r>
              <a:rPr lang="en-US" sz="700" dirty="0" smtClean="0">
                <a:solidFill>
                  <a:schemeClr val="bg1">
                    <a:alpha val="50000"/>
                  </a:schemeClr>
                </a:solidFill>
                <a:latin typeface="+mn-lt"/>
                <a:ea typeface="Lucida Sans" charset="0"/>
                <a:cs typeface="Lucida Sans" charset="0"/>
                <a:sym typeface="Lucida Sans" charset="0"/>
              </a:rPr>
              <a:t>Copy.</a:t>
            </a:r>
            <a:endParaRPr lang="en-US" sz="700" dirty="0">
              <a:solidFill>
                <a:schemeClr val="bg1">
                  <a:alpha val="50000"/>
                </a:schemeClr>
              </a:solidFill>
              <a:latin typeface="+mn-lt"/>
              <a:ea typeface="Lucida Sans" charset="0"/>
              <a:cs typeface="Lucida Sans" charset="0"/>
              <a:sym typeface="Lucida Sans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04918" y="6438652"/>
            <a:ext cx="449645" cy="25745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fld id="{E9723880-9BEB-7943-ACED-3E1FDDD87EAF}" type="slidenum">
              <a:rPr lang="en-US" sz="900" b="0" smtClean="0">
                <a:solidFill>
                  <a:schemeClr val="bg1">
                    <a:alpha val="50000"/>
                  </a:schemeClr>
                </a:solidFill>
                <a:latin typeface="+mn-lt"/>
                <a:cs typeface="Tahoma" pitchFamily="34" charset="0"/>
              </a:rPr>
              <a:pPr algn="l"/>
              <a:t>‹#›</a:t>
            </a:fld>
            <a:endParaRPr lang="en-US" sz="900" b="0" dirty="0" smtClean="0">
              <a:solidFill>
                <a:schemeClr val="bg1">
                  <a:alpha val="50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9" name="typefont" descr="modellers-type-negative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03" y="6498563"/>
            <a:ext cx="2683929" cy="256573"/>
          </a:xfrm>
          <a:prstGeom prst="rect">
            <a:avLst/>
          </a:prstGeom>
        </p:spPr>
      </p:pic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 bwMode="white">
          <a:xfrm>
            <a:off x="5529528" y="408241"/>
            <a:ext cx="3208417" cy="1801584"/>
          </a:xfrm>
          <a:prstGeom prst="rect">
            <a:avLst/>
          </a:prstGeom>
        </p:spPr>
        <p:txBody>
          <a:bodyPr lIns="82954" tIns="41477" rIns="82954" bIns="41477" anchor="b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Click to edit Master title copy up to three lines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529528" y="2289933"/>
            <a:ext cx="3208417" cy="167297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363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53"/>
              </a:spcAft>
              <a:buClrTx/>
              <a:buSzTx/>
              <a:buFont typeface="Lucida Grande"/>
              <a:buNone/>
              <a:tabLst/>
              <a:defRPr sz="1500" baseline="0">
                <a:solidFill>
                  <a:schemeClr val="bg1"/>
                </a:solidFill>
              </a:defRPr>
            </a:lvl1pPr>
            <a:lvl2pPr>
              <a:defRPr sz="13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marL="0" marR="0" lvl="0" indent="0" algn="l" defTabSz="436381" rtl="0" eaLnBrk="1" fontAlgn="auto" latinLnBrk="0" hangingPunct="1">
              <a:lnSpc>
                <a:spcPts val="1814"/>
              </a:lnSpc>
              <a:spcBef>
                <a:spcPts val="0"/>
              </a:spcBef>
              <a:spcAft>
                <a:spcPts val="653"/>
              </a:spcAft>
              <a:buClrTx/>
              <a:buSzTx/>
              <a:buFont typeface="Lucida Grande"/>
              <a:buNone/>
              <a:tabLst/>
              <a:defRPr/>
            </a:pPr>
            <a:r>
              <a:rPr lang="x-none" dirty="0" smtClean="0"/>
              <a:t>Place image as background in this slide</a:t>
            </a:r>
          </a:p>
          <a:p>
            <a:pPr lvl="0"/>
            <a:r>
              <a:rPr lang="en-GB" dirty="0" smtClean="0"/>
              <a:t>Do not resize text box. Keep copy within text box frame</a:t>
            </a:r>
          </a:p>
          <a:p>
            <a:pPr lvl="0"/>
            <a:r>
              <a:rPr lang="en-GB" dirty="0" smtClean="0"/>
              <a:t>50 words maximum recommended </a:t>
            </a:r>
          </a:p>
        </p:txBody>
      </p:sp>
    </p:spTree>
    <p:extLst>
      <p:ext uri="{BB962C8B-B14F-4D97-AF65-F5344CB8AC3E}">
        <p14:creationId xmlns:p14="http://schemas.microsoft.com/office/powerpoint/2010/main" val="332630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43" y="505868"/>
            <a:ext cx="8341884" cy="869730"/>
          </a:xfrm>
          <a:prstGeom prst="rect">
            <a:avLst/>
          </a:prstGeom>
        </p:spPr>
        <p:txBody>
          <a:bodyPr lIns="82954" tIns="41477" rIns="82954" bIns="4147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343" y="1578761"/>
            <a:ext cx="8341884" cy="4550499"/>
          </a:xfrm>
        </p:spPr>
        <p:txBody>
          <a:bodyPr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892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 Slides Divider">
    <p:bg bwMode="gray"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851250" y="0"/>
            <a:ext cx="2292750" cy="3099559"/>
          </a:xfrm>
          <a:prstGeom prst="line">
            <a:avLst/>
          </a:prstGeom>
          <a:ln cap="rnd">
            <a:solidFill>
              <a:srgbClr val="653090"/>
            </a:solidFill>
            <a:prstDash val="sys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199037" y="0"/>
            <a:ext cx="761998" cy="6858000"/>
          </a:xfrm>
          <a:prstGeom prst="line">
            <a:avLst/>
          </a:prstGeom>
          <a:ln cap="rnd">
            <a:solidFill>
              <a:schemeClr val="bg1">
                <a:alpha val="35000"/>
              </a:schemeClr>
            </a:solidFill>
            <a:prstDash val="sys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7240300" y="0"/>
            <a:ext cx="1736306" cy="6858000"/>
          </a:xfrm>
          <a:prstGeom prst="line">
            <a:avLst/>
          </a:prstGeom>
          <a:ln cap="rnd">
            <a:solidFill>
              <a:srgbClr val="653090"/>
            </a:solidFill>
            <a:prstDash val="sys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754782" y="0"/>
            <a:ext cx="1389218" cy="1171346"/>
          </a:xfrm>
          <a:prstGeom prst="line">
            <a:avLst/>
          </a:prstGeom>
          <a:ln cap="rnd">
            <a:solidFill>
              <a:schemeClr val="tx2">
                <a:lumMod val="40000"/>
                <a:lumOff val="60000"/>
                <a:alpha val="30000"/>
              </a:schemeClr>
            </a:solidFill>
            <a:prstDash val="sys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/>
          </p:cNvSpPr>
          <p:nvPr/>
        </p:nvSpPr>
        <p:spPr bwMode="auto">
          <a:xfrm>
            <a:off x="756143" y="6560602"/>
            <a:ext cx="5024303" cy="142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63227"/>
            <a:r>
              <a:rPr lang="en-US" sz="700" dirty="0" smtClean="0">
                <a:solidFill>
                  <a:schemeClr val="bg1">
                    <a:alpha val="50000"/>
                  </a:schemeClr>
                </a:solidFill>
                <a:latin typeface="+mn-lt"/>
                <a:ea typeface="Lucida Sans" charset="0"/>
                <a:cs typeface="Lucida Sans" charset="0"/>
                <a:sym typeface="Lucida Sans" charset="0"/>
              </a:rPr>
              <a:t>Confidential </a:t>
            </a:r>
            <a:r>
              <a:rPr lang="en-US" sz="700" dirty="0">
                <a:solidFill>
                  <a:schemeClr val="bg1">
                    <a:alpha val="50000"/>
                  </a:schemeClr>
                </a:solidFill>
                <a:latin typeface="+mn-lt"/>
                <a:ea typeface="Lucida Sans" charset="0"/>
                <a:cs typeface="Lucida Sans" charset="0"/>
                <a:sym typeface="Lucida Sans" charset="0"/>
              </a:rPr>
              <a:t>&amp; Proprietary. Not For Public Distribution. Do Not </a:t>
            </a:r>
            <a:r>
              <a:rPr lang="en-US" sz="700" dirty="0" smtClean="0">
                <a:solidFill>
                  <a:schemeClr val="bg1">
                    <a:alpha val="50000"/>
                  </a:schemeClr>
                </a:solidFill>
                <a:latin typeface="+mn-lt"/>
                <a:ea typeface="Lucida Sans" charset="0"/>
                <a:cs typeface="Lucida Sans" charset="0"/>
                <a:sym typeface="Lucida Sans" charset="0"/>
              </a:rPr>
              <a:t>Copy.</a:t>
            </a:r>
            <a:endParaRPr lang="en-US" sz="700" dirty="0">
              <a:solidFill>
                <a:schemeClr val="bg1">
                  <a:alpha val="50000"/>
                </a:schemeClr>
              </a:solidFill>
              <a:latin typeface="+mn-lt"/>
              <a:ea typeface="Lucida Sans" charset="0"/>
              <a:cs typeface="Lucida Sans" charset="0"/>
              <a:sym typeface="Lucida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918" y="6438652"/>
            <a:ext cx="449645" cy="25745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fld id="{E9723880-9BEB-7943-ACED-3E1FDDD87EAF}" type="slidenum">
              <a:rPr lang="en-US" sz="900" b="0" smtClean="0">
                <a:solidFill>
                  <a:schemeClr val="bg1">
                    <a:alpha val="50000"/>
                  </a:schemeClr>
                </a:solidFill>
                <a:latin typeface="+mn-lt"/>
                <a:cs typeface="Tahoma" pitchFamily="34" charset="0"/>
              </a:rPr>
              <a:pPr algn="l"/>
              <a:t>‹#›</a:t>
            </a:fld>
            <a:endParaRPr lang="en-US" sz="900" b="0" dirty="0" smtClean="0">
              <a:solidFill>
                <a:schemeClr val="bg1">
                  <a:alpha val="50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15" name="typefont" descr="modellers-type-negative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03" y="6498563"/>
            <a:ext cx="2683929" cy="256573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449588" y="0"/>
            <a:ext cx="694413" cy="3099559"/>
          </a:xfrm>
          <a:prstGeom prst="line">
            <a:avLst/>
          </a:prstGeom>
          <a:ln cap="rnd">
            <a:solidFill>
              <a:schemeClr val="bg1">
                <a:alpha val="70000"/>
              </a:schemeClr>
            </a:solidFill>
            <a:prstDash val="sys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99037" y="0"/>
            <a:ext cx="475182" cy="6858000"/>
          </a:xfrm>
          <a:prstGeom prst="line">
            <a:avLst/>
          </a:prstGeom>
          <a:ln cap="rnd">
            <a:solidFill>
              <a:schemeClr val="tx2">
                <a:lumMod val="75000"/>
                <a:alpha val="40000"/>
              </a:schemeClr>
            </a:solidFill>
            <a:prstDash val="sys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7240300" y="0"/>
            <a:ext cx="1736306" cy="6858000"/>
          </a:xfrm>
          <a:prstGeom prst="line">
            <a:avLst/>
          </a:prstGeom>
          <a:ln cap="rnd">
            <a:solidFill>
              <a:schemeClr val="bg1">
                <a:alpha val="40000"/>
              </a:schemeClr>
            </a:solidFill>
            <a:prstDash val="sys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754782" y="0"/>
            <a:ext cx="1389218" cy="1171346"/>
          </a:xfrm>
          <a:prstGeom prst="line">
            <a:avLst/>
          </a:prstGeom>
          <a:ln cap="rnd">
            <a:solidFill>
              <a:schemeClr val="tx2">
                <a:lumMod val="40000"/>
                <a:lumOff val="60000"/>
                <a:alpha val="30000"/>
              </a:schemeClr>
            </a:solidFill>
            <a:prstDash val="sys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12"/>
          <p:cNvSpPr/>
          <p:nvPr userDrawn="1"/>
        </p:nvSpPr>
        <p:spPr>
          <a:xfrm>
            <a:off x="5" y="5"/>
            <a:ext cx="5423036" cy="6040646"/>
          </a:xfrm>
          <a:custGeom>
            <a:avLst/>
            <a:gdLst/>
            <a:ahLst/>
            <a:cxnLst/>
            <a:rect l="l" t="t" r="r" b="b"/>
            <a:pathLst>
              <a:path w="5895223" h="6296683">
                <a:moveTo>
                  <a:pt x="384744" y="0"/>
                </a:moveTo>
                <a:lnTo>
                  <a:pt x="4449436" y="0"/>
                </a:lnTo>
                <a:cubicBezTo>
                  <a:pt x="5326077" y="628867"/>
                  <a:pt x="5895223" y="1657243"/>
                  <a:pt x="5895223" y="2818550"/>
                </a:cubicBezTo>
                <a:cubicBezTo>
                  <a:pt x="5895223" y="4739470"/>
                  <a:pt x="4338010" y="6296683"/>
                  <a:pt x="2417090" y="6296683"/>
                </a:cubicBezTo>
                <a:cubicBezTo>
                  <a:pt x="1477190" y="6296683"/>
                  <a:pt x="624365" y="5923869"/>
                  <a:pt x="0" y="5316426"/>
                </a:cubicBezTo>
                <a:lnTo>
                  <a:pt x="0" y="320674"/>
                </a:lnTo>
                <a:cubicBezTo>
                  <a:pt x="118492" y="202844"/>
                  <a:pt x="246904" y="95212"/>
                  <a:pt x="384744" y="0"/>
                </a:cubicBezTo>
                <a:close/>
              </a:path>
            </a:pathLst>
          </a:custGeom>
          <a:solidFill>
            <a:schemeClr val="tx2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4" tIns="41477" rIns="82954" bIns="414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087"/>
              </a:lnSpc>
              <a:spcAft>
                <a:spcPts val="871"/>
              </a:spcAft>
            </a:pPr>
            <a:endParaRPr lang="en-GB" sz="1600" i="1" dirty="0" err="1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0"/>
          <p:cNvSpPr>
            <a:spLocks noGrp="1"/>
          </p:cNvSpPr>
          <p:nvPr>
            <p:ph type="title" hasCustomPrompt="1"/>
          </p:nvPr>
        </p:nvSpPr>
        <p:spPr>
          <a:xfrm>
            <a:off x="1092563" y="2953168"/>
            <a:ext cx="4044271" cy="803028"/>
          </a:xfrm>
          <a:prstGeom prst="rect">
            <a:avLst/>
          </a:prstGeom>
        </p:spPr>
        <p:txBody>
          <a:bodyPr vert="horz" lIns="82954" tIns="41477" rIns="82954" bIns="41477" anchor="ctr" anchorCtr="0"/>
          <a:lstStyle>
            <a:lvl1pPr algn="l">
              <a:lnSpc>
                <a:spcPct val="100000"/>
              </a:lnSpc>
              <a:defRPr sz="3600" b="0" i="1"/>
            </a:lvl1pPr>
          </a:lstStyle>
          <a:p>
            <a:r>
              <a:rPr lang="x-none" dirty="0" smtClean="0"/>
              <a:t>Click to 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-637133" y="3365548"/>
            <a:ext cx="1603555" cy="0"/>
          </a:xfrm>
          <a:prstGeom prst="line">
            <a:avLst/>
          </a:prstGeom>
          <a:ln cap="rnd">
            <a:solidFill>
              <a:schemeClr val="bg1"/>
            </a:solidFill>
            <a:prstDash val="sysDot"/>
            <a:miter lim="800000"/>
            <a:headEnd type="oval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 userDrawn="1"/>
        </p:nvSpPr>
        <p:spPr>
          <a:xfrm>
            <a:off x="-770478" y="-339947"/>
            <a:ext cx="6256413" cy="6524613"/>
          </a:xfrm>
          <a:prstGeom prst="ellipse">
            <a:avLst/>
          </a:prstGeom>
          <a:noFill/>
          <a:ln w="25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4" tIns="41477" rIns="82954" bIns="414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087"/>
              </a:lnSpc>
              <a:spcAft>
                <a:spcPts val="871"/>
              </a:spcAft>
            </a:pPr>
            <a:endParaRPr lang="en-GB" sz="1600" i="1" dirty="0" err="1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858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ey background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851250" y="0"/>
            <a:ext cx="2292750" cy="3099559"/>
          </a:xfrm>
          <a:prstGeom prst="line">
            <a:avLst/>
          </a:prstGeom>
          <a:ln cap="rnd">
            <a:solidFill>
              <a:schemeClr val="tx1"/>
            </a:solidFill>
            <a:prstDash val="sys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199037" y="0"/>
            <a:ext cx="475182" cy="6858000"/>
          </a:xfrm>
          <a:prstGeom prst="line">
            <a:avLst/>
          </a:prstGeom>
          <a:ln cap="rnd">
            <a:solidFill>
              <a:srgbClr val="2C3B3B"/>
            </a:solidFill>
            <a:prstDash val="sys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7240300" y="0"/>
            <a:ext cx="1736306" cy="6858000"/>
          </a:xfrm>
          <a:prstGeom prst="line">
            <a:avLst/>
          </a:prstGeom>
          <a:ln cap="rnd">
            <a:solidFill>
              <a:schemeClr val="tx2">
                <a:lumMod val="60000"/>
                <a:lumOff val="40000"/>
              </a:schemeClr>
            </a:solidFill>
            <a:prstDash val="sys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754782" y="0"/>
            <a:ext cx="1389218" cy="1171346"/>
          </a:xfrm>
          <a:prstGeom prst="line">
            <a:avLst/>
          </a:prstGeom>
          <a:ln cap="rnd">
            <a:solidFill>
              <a:schemeClr val="tx2">
                <a:lumMod val="40000"/>
                <a:lumOff val="60000"/>
                <a:alpha val="30000"/>
              </a:schemeClr>
            </a:solidFill>
            <a:prstDash val="sys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0" y="-45728"/>
            <a:ext cx="475182" cy="6858000"/>
          </a:xfrm>
          <a:prstGeom prst="line">
            <a:avLst/>
          </a:prstGeom>
          <a:ln cap="rnd">
            <a:solidFill>
              <a:srgbClr val="2C3B3B"/>
            </a:solidFill>
            <a:prstDash val="sys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 flipV="1">
            <a:off x="0" y="3487004"/>
            <a:ext cx="527020" cy="3370997"/>
          </a:xfrm>
          <a:prstGeom prst="line">
            <a:avLst/>
          </a:prstGeom>
          <a:ln cap="rnd">
            <a:solidFill>
              <a:schemeClr val="tx2">
                <a:lumMod val="60000"/>
                <a:lumOff val="40000"/>
              </a:schemeClr>
            </a:solidFill>
            <a:prstDash val="sys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/>
          </p:cNvSpPr>
          <p:nvPr/>
        </p:nvSpPr>
        <p:spPr bwMode="auto">
          <a:xfrm>
            <a:off x="756143" y="6560602"/>
            <a:ext cx="5024303" cy="142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63227"/>
            <a:r>
              <a:rPr lang="en-US" sz="700" dirty="0" smtClean="0">
                <a:solidFill>
                  <a:schemeClr val="bg1">
                    <a:alpha val="50000"/>
                  </a:schemeClr>
                </a:solidFill>
                <a:latin typeface="+mn-lt"/>
                <a:ea typeface="Lucida Sans" charset="0"/>
                <a:cs typeface="Lucida Sans" charset="0"/>
                <a:sym typeface="Lucida Sans" charset="0"/>
              </a:rPr>
              <a:t>Confidential </a:t>
            </a:r>
            <a:r>
              <a:rPr lang="en-US" sz="700" dirty="0">
                <a:solidFill>
                  <a:schemeClr val="bg1">
                    <a:alpha val="50000"/>
                  </a:schemeClr>
                </a:solidFill>
                <a:latin typeface="+mn-lt"/>
                <a:ea typeface="Lucida Sans" charset="0"/>
                <a:cs typeface="Lucida Sans" charset="0"/>
                <a:sym typeface="Lucida Sans" charset="0"/>
              </a:rPr>
              <a:t>&amp; Proprietary. Not For Public Distribution. Do Not </a:t>
            </a:r>
            <a:r>
              <a:rPr lang="en-US" sz="700" dirty="0" smtClean="0">
                <a:solidFill>
                  <a:schemeClr val="bg1">
                    <a:alpha val="50000"/>
                  </a:schemeClr>
                </a:solidFill>
                <a:latin typeface="+mn-lt"/>
                <a:ea typeface="Lucida Sans" charset="0"/>
                <a:cs typeface="Lucida Sans" charset="0"/>
                <a:sym typeface="Lucida Sans" charset="0"/>
              </a:rPr>
              <a:t>Copy.</a:t>
            </a:r>
            <a:endParaRPr lang="en-US" sz="700" dirty="0">
              <a:solidFill>
                <a:schemeClr val="bg1">
                  <a:alpha val="50000"/>
                </a:schemeClr>
              </a:solidFill>
              <a:latin typeface="+mn-lt"/>
              <a:ea typeface="Lucida Sans" charset="0"/>
              <a:cs typeface="Lucida Sans" charset="0"/>
              <a:sym typeface="Lucida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918" y="6438652"/>
            <a:ext cx="449645" cy="25745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fld id="{E9723880-9BEB-7943-ACED-3E1FDDD87EAF}" type="slidenum">
              <a:rPr lang="en-US" sz="900" b="0" smtClean="0">
                <a:solidFill>
                  <a:schemeClr val="bg1">
                    <a:alpha val="50000"/>
                  </a:schemeClr>
                </a:solidFill>
                <a:latin typeface="+mn-lt"/>
                <a:cs typeface="Tahoma" pitchFamily="34" charset="0"/>
              </a:rPr>
              <a:pPr algn="l"/>
              <a:t>‹#›</a:t>
            </a:fld>
            <a:endParaRPr lang="en-US" sz="900" b="0" dirty="0" smtClean="0">
              <a:solidFill>
                <a:schemeClr val="bg1">
                  <a:alpha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6988" y="274439"/>
            <a:ext cx="8230024" cy="1143492"/>
          </a:xfrm>
          <a:prstGeom prst="rect">
            <a:avLst/>
          </a:prstGeom>
        </p:spPr>
        <p:txBody>
          <a:bodyPr vert="horz" lIns="82954" tIns="41477" rIns="82954" bIns="4147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5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4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3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6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0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2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762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199"/>
            <a:ext cx="5486400" cy="3127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90" y="5969562"/>
            <a:ext cx="850845" cy="65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07" y="5936455"/>
            <a:ext cx="71309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6462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filer\Filer\shfb\communications\In Production\Programs and Services\Hunger Action Summit 2015\Invitation\bofa_enterprise_lo1_h_rgb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89" y="6172200"/>
            <a:ext cx="1374396" cy="27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Marketing-Internal Use\2016-2017 Fiscal Year\Civic Engagement and Policy\Hunger Action Summit\Logos\SHFB Hunger Action Summit 2017 Logo_FINAL\3914_SHFB Hunger Action Summit 2017 Logo_FINAL_300dpi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9" y="5943600"/>
            <a:ext cx="2438400" cy="6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5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dirty="0" smtClean="0"/>
              <a:t>Magnitude and Complexity of the Hunger Problem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Bruno Pillet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Second Harvest Food Bank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Vice President, Programs and Services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8229600" cy="3657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size of the hunger problem in Santa Clara and San Mateo </a:t>
            </a:r>
            <a:r>
              <a:rPr lang="en-US" sz="3200" dirty="0"/>
              <a:t>c</a:t>
            </a:r>
            <a:r>
              <a:rPr lang="en-US" sz="3200" dirty="0" smtClean="0"/>
              <a:t>ounties?</a:t>
            </a:r>
            <a:endParaRPr lang="en-US" sz="3200" dirty="0"/>
          </a:p>
          <a:p>
            <a:r>
              <a:rPr lang="en-US" sz="3200" dirty="0" smtClean="0"/>
              <a:t>How can at-risk members of the community be segmented so that Second Harvest can mobilize the community to eliminate hunger?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14025" y="990600"/>
            <a:ext cx="4038600" cy="4906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750 in-person interviews throughout San Mateo and Santa Clara counties</a:t>
            </a:r>
          </a:p>
          <a:p>
            <a:pPr lvl="1"/>
            <a:r>
              <a:rPr lang="en-US" sz="2000" dirty="0" smtClean="0"/>
              <a:t>April through July 2016</a:t>
            </a:r>
          </a:p>
          <a:p>
            <a:r>
              <a:rPr lang="en-US" sz="2400" dirty="0" smtClean="0"/>
              <a:t>500 interviews conducted at 30 Second Harvest Food Bank sites</a:t>
            </a:r>
          </a:p>
          <a:p>
            <a:r>
              <a:rPr lang="en-US" sz="2400" dirty="0" smtClean="0"/>
              <a:t>250 interviews conducted at sites, such as parks</a:t>
            </a:r>
            <a:r>
              <a:rPr lang="en-US" sz="2400" dirty="0"/>
              <a:t>, discount grocery stores, recycling </a:t>
            </a:r>
            <a:r>
              <a:rPr lang="en-US" sz="2400" dirty="0" smtClean="0"/>
              <a:t>centers </a:t>
            </a:r>
            <a:r>
              <a:rPr lang="en-US" sz="2400" dirty="0"/>
              <a:t>and </a:t>
            </a:r>
            <a:r>
              <a:rPr lang="en-US" sz="2400" dirty="0" smtClean="0"/>
              <a:t>low-income clinics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Interview Methodology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7490" y="5039143"/>
            <a:ext cx="1037194" cy="314597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algn="ctr">
              <a:lnSpc>
                <a:spcPts val="1814"/>
              </a:lnSpc>
              <a:spcAft>
                <a:spcPts val="689"/>
              </a:spcAft>
            </a:pPr>
            <a:r>
              <a:rPr lang="en-US" sz="1300" b="1" dirty="0">
                <a:solidFill>
                  <a:srgbClr val="FFFFFF"/>
                </a:solidFill>
              </a:rPr>
              <a:t>Santa Clara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412343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55638"/>
          </a:xfrm>
        </p:spPr>
        <p:txBody>
          <a:bodyPr/>
          <a:lstStyle/>
          <a:p>
            <a:r>
              <a:rPr lang="en-US" dirty="0" smtClean="0"/>
              <a:t>Methodology: Sizing Food Insecurity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42964954"/>
              </p:ext>
            </p:extLst>
          </p:nvPr>
        </p:nvGraphicFramePr>
        <p:xfrm>
          <a:off x="1524000" y="1295400"/>
          <a:ext cx="6400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55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09" y="1001486"/>
            <a:ext cx="7424191" cy="48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Led to Their </a:t>
            </a:r>
            <a:r>
              <a:rPr lang="en-US" dirty="0"/>
              <a:t>F</a:t>
            </a:r>
            <a:r>
              <a:rPr lang="en-US" dirty="0" smtClean="0"/>
              <a:t>ood </a:t>
            </a:r>
            <a:r>
              <a:rPr lang="en-US" dirty="0"/>
              <a:t>I</a:t>
            </a:r>
            <a:r>
              <a:rPr lang="en-US" dirty="0" smtClean="0"/>
              <a:t>nsecurity?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68282836"/>
              </p:ext>
            </p:extLst>
          </p:nvPr>
        </p:nvGraphicFramePr>
        <p:xfrm>
          <a:off x="677280" y="1775747"/>
          <a:ext cx="8161920" cy="401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8102" y="1066800"/>
            <a:ext cx="8018078" cy="575435"/>
          </a:xfrm>
          <a:prstGeom prst="rect">
            <a:avLst/>
          </a:prstGeom>
        </p:spPr>
        <p:txBody>
          <a:bodyPr vert="horz" wrap="square" lIns="32656" tIns="42453" rIns="32656" bIns="42453" rtlCol="0" anchor="b" anchorCtr="0">
            <a:noAutofit/>
          </a:bodyPr>
          <a:lstStyle>
            <a:lvl1pPr algn="l" defTabSz="48102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/>
              <a:t>It is first an income problem, but rising cost of living is close behind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454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Attitudinal Differences Between Recipients and Non-Recipients?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12599045"/>
              </p:ext>
            </p:extLst>
          </p:nvPr>
        </p:nvGraphicFramePr>
        <p:xfrm>
          <a:off x="304800" y="1371600"/>
          <a:ext cx="8001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03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Segments: What Did We Learn?</a:t>
            </a:r>
            <a:endParaRPr lang="en-US" dirty="0"/>
          </a:p>
        </p:txBody>
      </p:sp>
      <p:pic>
        <p:nvPicPr>
          <p:cNvPr id="31" name="Picture 4" descr="Image result for barrier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2" y="2960127"/>
            <a:ext cx="814937" cy="8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59779" y="2613296"/>
            <a:ext cx="1303901" cy="2464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2954" tIns="16591" rIns="82954" bIns="33182" rtlCol="0" anchor="ctr">
            <a:no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99"/>
              </a:buClr>
              <a:buFont typeface="Wingdings" pitchFamily="2" charset="2"/>
              <a:buNone/>
            </a:pPr>
            <a:r>
              <a:rPr lang="en-US" sz="700" b="1" dirty="0"/>
              <a:t>B A R </a:t>
            </a:r>
            <a:r>
              <a:rPr lang="en-US" sz="700" b="1" dirty="0" err="1"/>
              <a:t>R</a:t>
            </a:r>
            <a:r>
              <a:rPr lang="en-US" sz="700" b="1" dirty="0"/>
              <a:t> I E R S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9779" y="4047220"/>
            <a:ext cx="1303901" cy="2422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82954" tIns="16591" rIns="82954" bIns="33182" rtlCol="0" anchor="ctr">
            <a:no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99"/>
              </a:buClr>
              <a:buFont typeface="Wingdings" pitchFamily="2" charset="2"/>
              <a:buNone/>
            </a:pPr>
            <a:r>
              <a:rPr lang="en-US" sz="700" b="1" dirty="0"/>
              <a:t>C O M </a:t>
            </a:r>
            <a:r>
              <a:rPr lang="en-US" sz="700" b="1" dirty="0" err="1"/>
              <a:t>M</a:t>
            </a:r>
            <a:r>
              <a:rPr lang="en-US" sz="700" b="1" dirty="0"/>
              <a:t> U N I C A T I O N</a:t>
            </a:r>
            <a:endParaRPr lang="en-US" sz="1000" b="1" dirty="0"/>
          </a:p>
        </p:txBody>
      </p:sp>
      <p:pic>
        <p:nvPicPr>
          <p:cNvPr id="21" name="Picture 6" descr="Image result for word of mouth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1" y="4384040"/>
            <a:ext cx="814938" cy="8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55328560"/>
              </p:ext>
            </p:extLst>
          </p:nvPr>
        </p:nvGraphicFramePr>
        <p:xfrm>
          <a:off x="1524000" y="1397000"/>
          <a:ext cx="7010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7025640" y="2616022"/>
            <a:ext cx="1326772" cy="1225351"/>
            <a:chOff x="3733239" y="1220390"/>
            <a:chExt cx="1326772" cy="1225351"/>
          </a:xfrm>
        </p:grpSpPr>
        <p:sp>
          <p:nvSpPr>
            <p:cNvPr id="50" name="Rounded Rectangle 49"/>
            <p:cNvSpPr/>
            <p:nvPr/>
          </p:nvSpPr>
          <p:spPr>
            <a:xfrm>
              <a:off x="3733239" y="1220390"/>
              <a:ext cx="1326772" cy="12253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4"/>
            <p:cNvSpPr/>
            <p:nvPr/>
          </p:nvSpPr>
          <p:spPr>
            <a:xfrm>
              <a:off x="3769128" y="1256279"/>
              <a:ext cx="1254994" cy="1153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Calibri" panose="020F0502020204030204" pitchFamily="34" charset="0"/>
                </a:rPr>
                <a:t>● </a:t>
              </a:r>
              <a:r>
                <a:rPr lang="en-US" sz="1200" dirty="0"/>
                <a:t>Limited mobility</a:t>
              </a:r>
            </a:p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Calibri" panose="020F0502020204030204" pitchFamily="34" charset="0"/>
                </a:rPr>
                <a:t>● </a:t>
              </a:r>
              <a:r>
                <a:rPr lang="en-US" sz="1200" dirty="0"/>
                <a:t>Transportation</a:t>
              </a:r>
            </a:p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Calibri" panose="020F0502020204030204" pitchFamily="34" charset="0"/>
                </a:rPr>
                <a:t>● </a:t>
              </a:r>
              <a:r>
                <a:rPr lang="en-US" sz="1200" dirty="0" smtClean="0">
                  <a:latin typeface="Calibri" panose="020F0502020204030204" pitchFamily="34" charset="0"/>
                </a:rPr>
                <a:t>Need info</a:t>
              </a:r>
              <a:endParaRPr lang="en-US" sz="1200" dirty="0"/>
            </a:p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Calibri" panose="020F0502020204030204" pitchFamily="34" charset="0"/>
                </a:rPr>
                <a:t>● </a:t>
              </a:r>
              <a:r>
                <a:rPr lang="en-US" sz="1200" dirty="0" smtClean="0"/>
                <a:t>No place to cook</a:t>
              </a:r>
              <a:endParaRPr lang="en-US" sz="12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35403" y="4047220"/>
            <a:ext cx="1326772" cy="1225351"/>
            <a:chOff x="3733239" y="2634257"/>
            <a:chExt cx="1326772" cy="1225351"/>
          </a:xfrm>
        </p:grpSpPr>
        <p:sp>
          <p:nvSpPr>
            <p:cNvPr id="53" name="Rounded Rectangle 52"/>
            <p:cNvSpPr/>
            <p:nvPr/>
          </p:nvSpPr>
          <p:spPr>
            <a:xfrm>
              <a:off x="3733239" y="2634257"/>
              <a:ext cx="1326772" cy="12253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/>
            <p:cNvSpPr/>
            <p:nvPr/>
          </p:nvSpPr>
          <p:spPr>
            <a:xfrm>
              <a:off x="3769128" y="2670146"/>
              <a:ext cx="1254994" cy="1153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latin typeface="Calibri" panose="020F0502020204030204" pitchFamily="34" charset="0"/>
                </a:rPr>
                <a:t>● </a:t>
              </a:r>
              <a:r>
                <a:rPr lang="en-US" sz="1200" kern="1200" dirty="0" smtClean="0"/>
                <a:t>Word of mouth</a:t>
              </a: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latin typeface="Calibri" panose="020F0502020204030204" pitchFamily="34" charset="0"/>
                </a:rPr>
                <a:t>● </a:t>
              </a:r>
              <a:r>
                <a:rPr lang="en-US" sz="1200" kern="1200" dirty="0" smtClean="0"/>
                <a:t>Friends / family</a:t>
              </a:r>
            </a:p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latin typeface="Calibri" panose="020F0502020204030204" pitchFamily="34" charset="0"/>
                </a:rPr>
                <a:t>● </a:t>
              </a:r>
              <a:r>
                <a:rPr lang="en-US" sz="1200" kern="1200" dirty="0" smtClean="0"/>
                <a:t>Place of worship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2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990600"/>
            <a:ext cx="8229600" cy="4983163"/>
          </a:xfrm>
        </p:spPr>
        <p:txBody>
          <a:bodyPr/>
          <a:lstStyle/>
          <a:p>
            <a:r>
              <a:rPr lang="en-US" dirty="0" smtClean="0"/>
              <a:t>Robust marketing to </a:t>
            </a:r>
            <a:r>
              <a:rPr lang="en-US" dirty="0"/>
              <a:t>f</a:t>
            </a:r>
            <a:r>
              <a:rPr lang="en-US" dirty="0" smtClean="0"/>
              <a:t>ood-insecure families</a:t>
            </a:r>
          </a:p>
          <a:p>
            <a:r>
              <a:rPr lang="en-US" dirty="0" smtClean="0"/>
              <a:t>Adjust services to facilitate access</a:t>
            </a:r>
          </a:p>
          <a:p>
            <a:r>
              <a:rPr lang="en-US" dirty="0" smtClean="0"/>
              <a:t>Expand partnerships with:</a:t>
            </a:r>
          </a:p>
          <a:p>
            <a:pPr lvl="1"/>
            <a:r>
              <a:rPr lang="en-US" dirty="0" smtClean="0"/>
              <a:t>Schools: families with children</a:t>
            </a:r>
          </a:p>
          <a:p>
            <a:pPr lvl="1"/>
            <a:r>
              <a:rPr lang="en-US" dirty="0" smtClean="0"/>
              <a:t>Low-income </a:t>
            </a:r>
            <a:r>
              <a:rPr lang="en-US" dirty="0"/>
              <a:t>h</a:t>
            </a:r>
            <a:r>
              <a:rPr lang="en-US" dirty="0" smtClean="0"/>
              <a:t>ousing service </a:t>
            </a:r>
            <a:r>
              <a:rPr lang="en-US" dirty="0"/>
              <a:t>p</a:t>
            </a:r>
            <a:r>
              <a:rPr lang="en-US" dirty="0" smtClean="0"/>
              <a:t>roviders: seniors and </a:t>
            </a:r>
            <a:r>
              <a:rPr lang="en-US" dirty="0"/>
              <a:t>f</a:t>
            </a:r>
            <a:r>
              <a:rPr lang="en-US" dirty="0" smtClean="0"/>
              <a:t>amilies</a:t>
            </a:r>
          </a:p>
          <a:p>
            <a:pPr lvl="1"/>
            <a:r>
              <a:rPr lang="en-US" dirty="0" smtClean="0"/>
              <a:t>Clinics: all </a:t>
            </a:r>
          </a:p>
          <a:p>
            <a:pPr lvl="1"/>
            <a:r>
              <a:rPr lang="en-US" dirty="0" smtClean="0"/>
              <a:t>Colleges: young </a:t>
            </a:r>
            <a:r>
              <a:rPr lang="en-US" dirty="0"/>
              <a:t>a</a:t>
            </a:r>
            <a:r>
              <a:rPr lang="en-US" dirty="0" smtClean="0"/>
              <a:t>dults</a:t>
            </a:r>
          </a:p>
          <a:p>
            <a:r>
              <a:rPr lang="en-US" dirty="0" smtClean="0"/>
              <a:t>Increase focus on client experience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the Food Bank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 Hunger Action Summit- general template for present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Hunger Action Summit- general template for presenters</Template>
  <TotalTime>1181</TotalTime>
  <Words>368</Words>
  <Application>Microsoft Office PowerPoint</Application>
  <PresentationFormat>On-screen Show (4:3)</PresentationFormat>
  <Paragraphs>74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2017 Hunger Action Summit- general template for presenters</vt:lpstr>
      <vt:lpstr>Magnitude and Complexity of the Hunger Problem</vt:lpstr>
      <vt:lpstr>Objectives</vt:lpstr>
      <vt:lpstr>Interview Methodology</vt:lpstr>
      <vt:lpstr>Methodology: Sizing Food Insecurity</vt:lpstr>
      <vt:lpstr>Key Findings</vt:lpstr>
      <vt:lpstr>What Led to Their Food Insecurity?</vt:lpstr>
      <vt:lpstr>Attitudinal Differences Between Recipients and Non-Recipients?</vt:lpstr>
      <vt:lpstr>Segments: What Did We Learn?</vt:lpstr>
      <vt:lpstr>What Will the Food Bank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Bruno Pillet</dc:creator>
  <cp:lastModifiedBy>Kayla Haley</cp:lastModifiedBy>
  <cp:revision>45</cp:revision>
  <cp:lastPrinted>2017-03-13T17:45:24Z</cp:lastPrinted>
  <dcterms:created xsi:type="dcterms:W3CDTF">2017-02-15T17:34:12Z</dcterms:created>
  <dcterms:modified xsi:type="dcterms:W3CDTF">2017-03-13T22:16:43Z</dcterms:modified>
</cp:coreProperties>
</file>