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17" r:id="rId3"/>
    <p:sldId id="307" r:id="rId4"/>
    <p:sldId id="269" r:id="rId5"/>
    <p:sldId id="308" r:id="rId6"/>
    <p:sldId id="295" r:id="rId7"/>
    <p:sldId id="310" r:id="rId8"/>
    <p:sldId id="311" r:id="rId9"/>
    <p:sldId id="305" r:id="rId10"/>
    <p:sldId id="291" r:id="rId11"/>
    <p:sldId id="312" r:id="rId12"/>
    <p:sldId id="316" r:id="rId13"/>
    <p:sldId id="314" r:id="rId14"/>
  </p:sldIdLst>
  <p:sldSz cx="9144000" cy="6858000" type="screen4x3"/>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Kaiser" initials="AK" lastIdx="1" clrIdx="0"/>
  <p:cmAuthor id="1" name="Sara Todd" initials="ST" lastIdx="6" clrIdx="1">
    <p:extLst/>
  </p:cmAuthor>
  <p:cmAuthor id="2" name="Jessica Jew" initials="JJ"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70485" autoAdjust="0"/>
  </p:normalViewPr>
  <p:slideViewPr>
    <p:cSldViewPr>
      <p:cViewPr varScale="1">
        <p:scale>
          <a:sx n="39" d="100"/>
          <a:sy n="39" d="100"/>
        </p:scale>
        <p:origin x="175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9821"/>
          </a:xfrm>
          <a:prstGeom prst="rect">
            <a:avLst/>
          </a:prstGeom>
        </p:spPr>
        <p:txBody>
          <a:bodyPr vert="horz" lIns="93733" tIns="46866" rIns="93733" bIns="46866" rtlCol="0"/>
          <a:lstStyle>
            <a:lvl1pPr algn="l">
              <a:defRPr sz="1200"/>
            </a:lvl1pPr>
          </a:lstStyle>
          <a:p>
            <a:endParaRPr lang="en-US"/>
          </a:p>
        </p:txBody>
      </p:sp>
      <p:sp>
        <p:nvSpPr>
          <p:cNvPr id="3" name="Date Placeholder 2"/>
          <p:cNvSpPr>
            <a:spLocks noGrp="1"/>
          </p:cNvSpPr>
          <p:nvPr>
            <p:ph type="dt" idx="1"/>
          </p:nvPr>
        </p:nvSpPr>
        <p:spPr>
          <a:xfrm>
            <a:off x="3970938" y="1"/>
            <a:ext cx="3037840" cy="469821"/>
          </a:xfrm>
          <a:prstGeom prst="rect">
            <a:avLst/>
          </a:prstGeom>
        </p:spPr>
        <p:txBody>
          <a:bodyPr vert="horz" lIns="93733" tIns="46866" rIns="93733" bIns="46866" rtlCol="0"/>
          <a:lstStyle>
            <a:lvl1pPr algn="r">
              <a:defRPr sz="1200"/>
            </a:lvl1pPr>
          </a:lstStyle>
          <a:p>
            <a:fld id="{771E707B-BC8B-4518-8463-4FE8709E5B16}" type="datetimeFigureOut">
              <a:rPr lang="en-US" smtClean="0"/>
              <a:t>5/4/2017</a:t>
            </a:fld>
            <a:endParaRPr lang="en-US"/>
          </a:p>
        </p:txBody>
      </p:sp>
      <p:sp>
        <p:nvSpPr>
          <p:cNvPr id="4" name="Slide Image Placeholder 3"/>
          <p:cNvSpPr>
            <a:spLocks noGrp="1" noRot="1" noChangeAspect="1"/>
          </p:cNvSpPr>
          <p:nvPr>
            <p:ph type="sldImg" idx="2"/>
          </p:nvPr>
        </p:nvSpPr>
        <p:spPr>
          <a:xfrm>
            <a:off x="1155700" y="704850"/>
            <a:ext cx="4699000" cy="3524250"/>
          </a:xfrm>
          <a:prstGeom prst="rect">
            <a:avLst/>
          </a:prstGeom>
          <a:noFill/>
          <a:ln w="12700">
            <a:solidFill>
              <a:prstClr val="black"/>
            </a:solidFill>
          </a:ln>
        </p:spPr>
        <p:txBody>
          <a:bodyPr vert="horz" lIns="93733" tIns="46866" rIns="93733" bIns="46866" rtlCol="0" anchor="ctr"/>
          <a:lstStyle/>
          <a:p>
            <a:endParaRPr lang="en-US"/>
          </a:p>
        </p:txBody>
      </p:sp>
      <p:sp>
        <p:nvSpPr>
          <p:cNvPr id="5" name="Notes Placeholder 4"/>
          <p:cNvSpPr>
            <a:spLocks noGrp="1"/>
          </p:cNvSpPr>
          <p:nvPr>
            <p:ph type="body" sz="quarter" idx="3"/>
          </p:nvPr>
        </p:nvSpPr>
        <p:spPr>
          <a:xfrm>
            <a:off x="701040" y="4463296"/>
            <a:ext cx="5608320" cy="4228386"/>
          </a:xfrm>
          <a:prstGeom prst="rect">
            <a:avLst/>
          </a:prstGeom>
        </p:spPr>
        <p:txBody>
          <a:bodyPr vert="horz" lIns="93733" tIns="46866" rIns="93733" bIns="468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1"/>
            <a:ext cx="3037840" cy="469821"/>
          </a:xfrm>
          <a:prstGeom prst="rect">
            <a:avLst/>
          </a:prstGeom>
        </p:spPr>
        <p:txBody>
          <a:bodyPr vert="horz" lIns="93733" tIns="46866" rIns="93733" bIns="4686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1"/>
            <a:ext cx="3037840" cy="469821"/>
          </a:xfrm>
          <a:prstGeom prst="rect">
            <a:avLst/>
          </a:prstGeom>
        </p:spPr>
        <p:txBody>
          <a:bodyPr vert="horz" lIns="93733" tIns="46866" rIns="93733" bIns="46866" rtlCol="0" anchor="b"/>
          <a:lstStyle>
            <a:lvl1pPr algn="r">
              <a:defRPr sz="1200"/>
            </a:lvl1pPr>
          </a:lstStyle>
          <a:p>
            <a:fld id="{C96BF866-A535-4252-B598-C649BE52A823}" type="slidenum">
              <a:rPr lang="en-US" smtClean="0"/>
              <a:t>‹#›</a:t>
            </a:fld>
            <a:endParaRPr lang="en-US"/>
          </a:p>
        </p:txBody>
      </p:sp>
    </p:spTree>
    <p:extLst>
      <p:ext uri="{BB962C8B-B14F-4D97-AF65-F5344CB8AC3E}">
        <p14:creationId xmlns:p14="http://schemas.microsoft.com/office/powerpoint/2010/main" val="251561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you, we couldn’t feed nearly 1 in 10 people in Santa Clara and San Mateo</a:t>
            </a:r>
          </a:p>
          <a:p>
            <a:r>
              <a:rPr lang="en-US" dirty="0"/>
              <a:t>We provide food to an average of over a quarter of a million people each month—that’s like feeding three and a half sold-out crowds at Levi’s Stadium!</a:t>
            </a:r>
          </a:p>
          <a:p>
            <a:r>
              <a:rPr lang="en-US" dirty="0"/>
              <a:t>Did you know that volunteers provide more than 310,000 hours of service to SHFB which is the equivalent of almost 150 full-time employees, and valued at $6.6 million annually</a:t>
            </a:r>
          </a:p>
          <a:p>
            <a:r>
              <a:rPr lang="en-US" dirty="0"/>
              <a:t>We couldn’t feed </a:t>
            </a:r>
            <a:r>
              <a:rPr lang="en-US" dirty="0" smtClean="0"/>
              <a:t>50K </a:t>
            </a:r>
            <a:r>
              <a:rPr lang="en-US" dirty="0"/>
              <a:t>people per month in Direct Services without you!  And we know there is unmet need out there so we are striving to serve even more in the coming years.  </a:t>
            </a:r>
          </a:p>
          <a:p>
            <a:endParaRPr lang="en-US" dirty="0"/>
          </a:p>
          <a:p>
            <a:r>
              <a:rPr lang="en-US" dirty="0"/>
              <a:t>In order to reach our goals </a:t>
            </a:r>
            <a:r>
              <a:rPr lang="en-US" dirty="0" smtClean="0"/>
              <a:t>of </a:t>
            </a:r>
            <a:r>
              <a:rPr lang="en-US" dirty="0"/>
              <a:t>reaching more people in need, we are focused on a few areas.</a:t>
            </a:r>
          </a:p>
          <a:p>
            <a:endParaRPr lang="en-US" dirty="0"/>
          </a:p>
        </p:txBody>
      </p:sp>
      <p:sp>
        <p:nvSpPr>
          <p:cNvPr id="4" name="Slide Number Placeholder 3"/>
          <p:cNvSpPr>
            <a:spLocks noGrp="1"/>
          </p:cNvSpPr>
          <p:nvPr>
            <p:ph type="sldNum" sz="quarter" idx="10"/>
          </p:nvPr>
        </p:nvSpPr>
        <p:spPr/>
        <p:txBody>
          <a:bodyPr/>
          <a:lstStyle/>
          <a:p>
            <a:fld id="{C96BF866-A535-4252-B598-C649BE52A823}" type="slidenum">
              <a:rPr lang="en-US" smtClean="0"/>
              <a:t>3</a:t>
            </a:fld>
            <a:endParaRPr lang="en-US"/>
          </a:p>
        </p:txBody>
      </p:sp>
    </p:spTree>
    <p:extLst>
      <p:ext uri="{BB962C8B-B14F-4D97-AF65-F5344CB8AC3E}">
        <p14:creationId xmlns:p14="http://schemas.microsoft.com/office/powerpoint/2010/main" val="200979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C2AC8493-0B29-4308-83AA-E1D5A8EF219D}" type="slidenum">
              <a:rPr lang="es-MX" smtClean="0"/>
              <a:t>8</a:t>
            </a:fld>
            <a:endParaRPr lang="es-MX"/>
          </a:p>
        </p:txBody>
      </p:sp>
    </p:spTree>
    <p:extLst>
      <p:ext uri="{BB962C8B-B14F-4D97-AF65-F5344CB8AC3E}">
        <p14:creationId xmlns:p14="http://schemas.microsoft.com/office/powerpoint/2010/main" val="229877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Please</a:t>
            </a:r>
            <a:r>
              <a:rPr lang="en-US" baseline="0" dirty="0" smtClean="0"/>
              <a:t> help us find out if the families or people need more food than what they are already receiving from your sites and refer them to Food Connection through the Hotline number</a:t>
            </a:r>
            <a:endParaRPr lang="en-US" dirty="0"/>
          </a:p>
        </p:txBody>
      </p:sp>
      <p:sp>
        <p:nvSpPr>
          <p:cNvPr id="4" name="Slide Number Placeholder 3"/>
          <p:cNvSpPr>
            <a:spLocks noGrp="1"/>
          </p:cNvSpPr>
          <p:nvPr>
            <p:ph type="sldNum" sz="quarter" idx="10"/>
          </p:nvPr>
        </p:nvSpPr>
        <p:spPr/>
        <p:txBody>
          <a:bodyPr/>
          <a:lstStyle/>
          <a:p>
            <a:fld id="{92FAABF0-22C8-45CF-A3AB-3C93D156C92D}" type="slidenum">
              <a:rPr lang="en-US" smtClean="0"/>
              <a:pPr/>
              <a:t>9</a:t>
            </a:fld>
            <a:endParaRPr lang="en-US" dirty="0"/>
          </a:p>
        </p:txBody>
      </p:sp>
    </p:spTree>
    <p:extLst>
      <p:ext uri="{BB962C8B-B14F-4D97-AF65-F5344CB8AC3E}">
        <p14:creationId xmlns:p14="http://schemas.microsoft.com/office/powerpoint/2010/main" val="178104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Combine.</a:t>
            </a:r>
            <a:r>
              <a:rPr lang="en-US" baseline="0" smtClean="0"/>
              <a:t> </a:t>
            </a:r>
            <a:endParaRPr lang="en-US"/>
          </a:p>
        </p:txBody>
      </p:sp>
      <p:sp>
        <p:nvSpPr>
          <p:cNvPr id="4" name="Slide Number Placeholder 3"/>
          <p:cNvSpPr>
            <a:spLocks noGrp="1"/>
          </p:cNvSpPr>
          <p:nvPr>
            <p:ph type="sldNum" sz="quarter" idx="10"/>
          </p:nvPr>
        </p:nvSpPr>
        <p:spPr/>
        <p:txBody>
          <a:bodyPr/>
          <a:lstStyle/>
          <a:p>
            <a:fld id="{C96BF866-A535-4252-B598-C649BE52A823}" type="slidenum">
              <a:rPr lang="en-US" smtClean="0"/>
              <a:t>11</a:t>
            </a:fld>
            <a:endParaRPr lang="en-US"/>
          </a:p>
        </p:txBody>
      </p:sp>
    </p:spTree>
    <p:extLst>
      <p:ext uri="{BB962C8B-B14F-4D97-AF65-F5344CB8AC3E}">
        <p14:creationId xmlns:p14="http://schemas.microsoft.com/office/powerpoint/2010/main" val="146527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the</a:t>
            </a:r>
            <a:r>
              <a:rPr lang="en-US" baseline="0" dirty="0" smtClean="0"/>
              <a:t> class up into groups. Give them a list of items we provide to figure out meals. Who ever has the most meals and uses the most items per meal wins!</a:t>
            </a:r>
          </a:p>
          <a:p>
            <a:endParaRPr lang="en-US" baseline="0" dirty="0" smtClean="0"/>
          </a:p>
          <a:p>
            <a:r>
              <a:rPr lang="en-US" baseline="0" dirty="0" smtClean="0"/>
              <a:t>You cannot duplicate a recipe and just add one item, or take one away. You can though add a list of optional items that can </a:t>
            </a:r>
            <a:r>
              <a:rPr lang="en-US" baseline="0" smtClean="0"/>
              <a:t>be counted.</a:t>
            </a:r>
            <a:endParaRPr lang="en-US" dirty="0"/>
          </a:p>
        </p:txBody>
      </p:sp>
      <p:sp>
        <p:nvSpPr>
          <p:cNvPr id="4" name="Slide Number Placeholder 3"/>
          <p:cNvSpPr>
            <a:spLocks noGrp="1"/>
          </p:cNvSpPr>
          <p:nvPr>
            <p:ph type="sldNum" sz="quarter" idx="10"/>
          </p:nvPr>
        </p:nvSpPr>
        <p:spPr/>
        <p:txBody>
          <a:bodyPr/>
          <a:lstStyle/>
          <a:p>
            <a:fld id="{C96BF866-A535-4252-B598-C649BE52A823}" type="slidenum">
              <a:rPr lang="en-US" smtClean="0"/>
              <a:t>12</a:t>
            </a:fld>
            <a:endParaRPr lang="en-US"/>
          </a:p>
        </p:txBody>
      </p:sp>
    </p:spTree>
    <p:extLst>
      <p:ext uri="{BB962C8B-B14F-4D97-AF65-F5344CB8AC3E}">
        <p14:creationId xmlns:p14="http://schemas.microsoft.com/office/powerpoint/2010/main" val="123115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A9936-C2DA-444A-80A5-CE6FE6C80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31526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A9936-C2DA-444A-80A5-CE6FE6C80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61486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A9936-C2DA-444A-80A5-CE6FE6C80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67626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30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96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6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4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8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8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000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08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A9936-C2DA-444A-80A5-CE6FE6C80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3510450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29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97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A9936-C2DA-444A-80A5-CE6FE6C80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18618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A9936-C2DA-444A-80A5-CE6FE6C80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391631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A9936-C2DA-444A-80A5-CE6FE6C80BA7}"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353822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A9936-C2DA-444A-80A5-CE6FE6C80BA7}"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92583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A9936-C2DA-444A-80A5-CE6FE6C80BA7}"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424803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A9936-C2DA-444A-80A5-CE6FE6C80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224705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A9936-C2DA-444A-80A5-CE6FE6C80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7BA89-32CE-42AF-B657-B39F1CC659DA}" type="slidenum">
              <a:rPr lang="en-US" smtClean="0"/>
              <a:t>‹#›</a:t>
            </a:fld>
            <a:endParaRPr lang="en-US"/>
          </a:p>
        </p:txBody>
      </p:sp>
    </p:spTree>
    <p:extLst>
      <p:ext uri="{BB962C8B-B14F-4D97-AF65-F5344CB8AC3E}">
        <p14:creationId xmlns:p14="http://schemas.microsoft.com/office/powerpoint/2010/main" val="283935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A9936-C2DA-444A-80A5-CE6FE6C80BA7}"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7BA89-32CE-42AF-B657-B39F1CC659DA}" type="slidenum">
              <a:rPr lang="en-US" smtClean="0"/>
              <a:t>‹#›</a:t>
            </a:fld>
            <a:endParaRPr lang="en-US"/>
          </a:p>
        </p:txBody>
      </p:sp>
    </p:spTree>
    <p:extLst>
      <p:ext uri="{BB962C8B-B14F-4D97-AF65-F5344CB8AC3E}">
        <p14:creationId xmlns:p14="http://schemas.microsoft.com/office/powerpoint/2010/main" val="349802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DA2AA-2C95-423E-B940-36E3A9CCE40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631EE-3809-4744-9F38-EC5C3E2A3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60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reports.shfb.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Bank 101</a:t>
            </a:r>
            <a:r>
              <a:rPr lang="en-US" dirty="0"/>
              <a:t>	</a:t>
            </a:r>
          </a:p>
        </p:txBody>
      </p:sp>
      <p:sp>
        <p:nvSpPr>
          <p:cNvPr id="3" name="Subtitle 2"/>
          <p:cNvSpPr>
            <a:spLocks noGrp="1"/>
          </p:cNvSpPr>
          <p:nvPr>
            <p:ph type="subTitle" idx="1"/>
          </p:nvPr>
        </p:nvSpPr>
        <p:spPr/>
        <p:txBody>
          <a:bodyPr/>
          <a:lstStyle/>
          <a:p>
            <a:r>
              <a:rPr lang="en-US" dirty="0" smtClean="0"/>
              <a:t>Whitney Genevro and </a:t>
            </a:r>
          </a:p>
          <a:p>
            <a:r>
              <a:rPr lang="en-US" dirty="0" smtClean="0"/>
              <a:t>Maria Huerta</a:t>
            </a:r>
            <a:endParaRPr lang="en-US" dirty="0"/>
          </a:p>
        </p:txBody>
      </p:sp>
    </p:spTree>
    <p:extLst>
      <p:ext uri="{BB962C8B-B14F-4D97-AF65-F5344CB8AC3E}">
        <p14:creationId xmlns:p14="http://schemas.microsoft.com/office/powerpoint/2010/main" val="137389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Monthly Reports</a:t>
            </a:r>
            <a:endParaRPr lang="en-US" dirty="0"/>
          </a:p>
        </p:txBody>
      </p:sp>
      <p:sp>
        <p:nvSpPr>
          <p:cNvPr id="3" name="Content Placeholder 2"/>
          <p:cNvSpPr>
            <a:spLocks noGrp="1"/>
          </p:cNvSpPr>
          <p:nvPr>
            <p:ph idx="1"/>
          </p:nvPr>
        </p:nvSpPr>
        <p:spPr>
          <a:xfrm>
            <a:off x="457200" y="1143000"/>
            <a:ext cx="8229600" cy="5562600"/>
          </a:xfrm>
        </p:spPr>
        <p:txBody>
          <a:bodyPr>
            <a:normAutofit/>
          </a:bodyPr>
          <a:lstStyle/>
          <a:p>
            <a:r>
              <a:rPr lang="en-US" sz="2800" dirty="0" smtClean="0"/>
              <a:t>Monthly reports are due the 7</a:t>
            </a:r>
            <a:r>
              <a:rPr lang="en-US" sz="2800" baseline="30000" dirty="0" smtClean="0"/>
              <a:t>th</a:t>
            </a:r>
            <a:r>
              <a:rPr lang="en-US" sz="2800" dirty="0" smtClean="0"/>
              <a:t> of each month (for the previous month)</a:t>
            </a:r>
          </a:p>
          <a:p>
            <a:pPr lvl="1"/>
            <a:r>
              <a:rPr lang="en-US" sz="2400" dirty="0" smtClean="0"/>
              <a:t>Pantries: report unduplicated individuals served, households, and break down of age groups (adult, children and seniors)</a:t>
            </a:r>
          </a:p>
          <a:p>
            <a:pPr lvl="1"/>
            <a:r>
              <a:rPr lang="en-US" sz="2400" dirty="0" smtClean="0"/>
              <a:t>Soup kitchen/residential/children’s programs: report individuals served, total meals served, and break down of age groups (adult, children and seniors) </a:t>
            </a:r>
          </a:p>
          <a:p>
            <a:r>
              <a:rPr lang="en-US" sz="2800" dirty="0" smtClean="0"/>
              <a:t>Agencies: report online </a:t>
            </a:r>
            <a:r>
              <a:rPr lang="en-US" sz="2800" dirty="0" smtClean="0">
                <a:hlinkClick r:id="rId2"/>
              </a:rPr>
              <a:t>reports.shfb.org</a:t>
            </a:r>
            <a:endParaRPr lang="en-US" sz="2800" dirty="0" smtClean="0"/>
          </a:p>
          <a:p>
            <a:r>
              <a:rPr lang="en-US" sz="2800" dirty="0" smtClean="0"/>
              <a:t>Direct Services: Differs per service</a:t>
            </a:r>
          </a:p>
          <a:p>
            <a:pPr lvl="1"/>
            <a:r>
              <a:rPr lang="en-US" sz="2400" dirty="0" smtClean="0"/>
              <a:t>Family </a:t>
            </a:r>
            <a:r>
              <a:rPr lang="en-US" sz="2400" dirty="0" smtClean="0"/>
              <a:t>Harvest  - Produce Mobile (same as pantry)</a:t>
            </a:r>
            <a:endParaRPr lang="en-US" sz="2400" dirty="0" smtClean="0"/>
          </a:p>
          <a:p>
            <a:pPr lvl="1"/>
            <a:r>
              <a:rPr lang="en-US" sz="2400" dirty="0" smtClean="0"/>
              <a:t>Brown </a:t>
            </a:r>
            <a:r>
              <a:rPr lang="en-US" sz="2400" dirty="0" smtClean="0"/>
              <a:t>Bag  - </a:t>
            </a:r>
            <a:r>
              <a:rPr lang="en-US" sz="2400" dirty="0" err="1" smtClean="0"/>
              <a:t>KidsNOW</a:t>
            </a:r>
            <a:endParaRPr lang="en-US" sz="2400" dirty="0" smtClean="0"/>
          </a:p>
        </p:txBody>
      </p:sp>
    </p:spTree>
    <p:extLst>
      <p:ext uri="{BB962C8B-B14F-4D97-AF65-F5344CB8AC3E}">
        <p14:creationId xmlns:p14="http://schemas.microsoft.com/office/powerpoint/2010/main" val="87989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50000"/>
                    <a:lumOff val="50000"/>
                  </a:schemeClr>
                </a:solidFill>
                <a:latin typeface="Arial" panose="020B0604020202020204" pitchFamily="34" charset="0"/>
                <a:cs typeface="Arial" panose="020B0604020202020204" pitchFamily="34" charset="0"/>
              </a:rPr>
              <a:t>Paperwork </a:t>
            </a:r>
            <a:r>
              <a:rPr lang="en-US" sz="3200" b="1" dirty="0">
                <a:solidFill>
                  <a:schemeClr val="tx1">
                    <a:lumMod val="50000"/>
                    <a:lumOff val="50000"/>
                  </a:schemeClr>
                </a:solidFill>
                <a:latin typeface="Arial" panose="020B0604020202020204" pitchFamily="34" charset="0"/>
                <a:cs typeface="Arial" panose="020B0604020202020204" pitchFamily="34" charset="0"/>
              </a:rPr>
              <a:t>D</a:t>
            </a:r>
            <a:r>
              <a:rPr lang="en-US" sz="3200" b="1" dirty="0" smtClean="0">
                <a:solidFill>
                  <a:schemeClr val="tx1">
                    <a:lumMod val="50000"/>
                    <a:lumOff val="50000"/>
                  </a:schemeClr>
                </a:solidFill>
                <a:latin typeface="Arial" panose="020B0604020202020204" pitchFamily="34" charset="0"/>
                <a:cs typeface="Arial" panose="020B0604020202020204" pitchFamily="34" charset="0"/>
              </a:rPr>
              <a:t>eadlines</a:t>
            </a:r>
            <a:endParaRPr lang="en-US" sz="3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077200" cy="5105400"/>
          </a:xfrm>
        </p:spPr>
        <p:txBody>
          <a:bodyPr>
            <a:normAutofit/>
          </a:bodyPr>
          <a:lstStyle/>
          <a:p>
            <a:pPr marL="0" indent="0">
              <a:buNone/>
            </a:pPr>
            <a:r>
              <a:rPr lang="en-US" sz="2400" b="1" dirty="0" smtClean="0">
                <a:latin typeface="Arial" panose="020B0604020202020204" pitchFamily="34" charset="0"/>
                <a:cs typeface="Arial" panose="020B0604020202020204" pitchFamily="34" charset="0"/>
              </a:rPr>
              <a:t>BROWN BAG </a:t>
            </a:r>
            <a:r>
              <a:rPr lang="en-US" sz="2400" b="1" dirty="0">
                <a:latin typeface="Arial" panose="020B0604020202020204" pitchFamily="34" charset="0"/>
                <a:cs typeface="Arial" panose="020B0604020202020204" pitchFamily="34" charset="0"/>
              </a:rPr>
              <a:t>&amp; FAMILY HARVEST</a:t>
            </a:r>
          </a:p>
          <a:p>
            <a:r>
              <a:rPr lang="en-US" sz="2400" dirty="0" smtClean="0">
                <a:latin typeface="Arial" panose="020B0604020202020204" pitchFamily="34" charset="0"/>
                <a:cs typeface="Arial" panose="020B0604020202020204" pitchFamily="34" charset="0"/>
              </a:rPr>
              <a:t>Turn in Attendance </a:t>
            </a:r>
            <a:r>
              <a:rPr lang="en-US" sz="2400" dirty="0">
                <a:latin typeface="Arial" panose="020B0604020202020204" pitchFamily="34" charset="0"/>
                <a:cs typeface="Arial" panose="020B0604020202020204" pitchFamily="34" charset="0"/>
              </a:rPr>
              <a:t>Roster and Volunteer Roster within </a:t>
            </a:r>
            <a:r>
              <a:rPr lang="en-US" sz="2400" b="1" u="sng" dirty="0" smtClean="0">
                <a:latin typeface="Arial" panose="020B0604020202020204" pitchFamily="34" charset="0"/>
                <a:cs typeface="Arial" panose="020B0604020202020204" pitchFamily="34" charset="0"/>
              </a:rPr>
              <a:t>3 days after </a:t>
            </a:r>
            <a:r>
              <a:rPr lang="en-US" sz="2400" b="1" u="sng" dirty="0">
                <a:latin typeface="Arial" panose="020B0604020202020204" pitchFamily="34" charset="0"/>
                <a:cs typeface="Arial" panose="020B0604020202020204" pitchFamily="34" charset="0"/>
              </a:rPr>
              <a:t>your </a:t>
            </a:r>
            <a:r>
              <a:rPr lang="en-US" sz="2400" b="1" u="sng" dirty="0" smtClean="0">
                <a:latin typeface="Arial" panose="020B0604020202020204" pitchFamily="34" charset="0"/>
                <a:cs typeface="Arial" panose="020B0604020202020204" pitchFamily="34" charset="0"/>
              </a:rPr>
              <a:t>distribution </a:t>
            </a:r>
            <a:r>
              <a:rPr lang="en-US" sz="2400" dirty="0" smtClean="0">
                <a:latin typeface="Arial" panose="020B0604020202020204" pitchFamily="34" charset="0"/>
                <a:cs typeface="Arial" panose="020B0604020202020204" pitchFamily="34" charset="0"/>
              </a:rPr>
              <a:t>(Brown </a:t>
            </a:r>
            <a:r>
              <a:rPr lang="en-US" sz="2400" dirty="0">
                <a:latin typeface="Arial" panose="020B0604020202020204" pitchFamily="34" charset="0"/>
                <a:cs typeface="Arial" panose="020B0604020202020204" pitchFamily="34" charset="0"/>
              </a:rPr>
              <a:t>Bag after </a:t>
            </a:r>
            <a:r>
              <a:rPr lang="en-US" sz="2400" dirty="0" smtClean="0">
                <a:latin typeface="Arial" panose="020B0604020202020204" pitchFamily="34" charset="0"/>
                <a:cs typeface="Arial" panose="020B0604020202020204" pitchFamily="34" charset="0"/>
              </a:rPr>
              <a:t>the 2</a:t>
            </a:r>
            <a:r>
              <a:rPr lang="en-US" sz="2400" baseline="30000" dirty="0" smtClean="0">
                <a:latin typeface="Arial" panose="020B0604020202020204" pitchFamily="34" charset="0"/>
                <a:cs typeface="Arial" panose="020B0604020202020204" pitchFamily="34" charset="0"/>
              </a:rPr>
              <a:t>nd</a:t>
            </a:r>
            <a:r>
              <a:rPr lang="en-US" sz="2400" dirty="0" smtClean="0">
                <a:latin typeface="Arial" panose="020B0604020202020204" pitchFamily="34" charset="0"/>
                <a:cs typeface="Arial" panose="020B0604020202020204" pitchFamily="34" charset="0"/>
              </a:rPr>
              <a:t> distribution) via email, green mail bag, fax, regular mail, or office drop off. </a:t>
            </a:r>
          </a:p>
          <a:p>
            <a:pPr marL="0" indent="0">
              <a:buNone/>
            </a:pPr>
            <a:endParaRPr lang="en-US" sz="2400" u="sng" dirty="0" smtClean="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PRODUCE MOBILE</a:t>
            </a:r>
          </a:p>
          <a:p>
            <a:r>
              <a:rPr lang="en-US" sz="2400" dirty="0" smtClean="0">
                <a:latin typeface="Arial" panose="020B0604020202020204" pitchFamily="34" charset="0"/>
                <a:cs typeface="Arial" panose="020B0604020202020204" pitchFamily="34" charset="0"/>
              </a:rPr>
              <a:t>Reporting for individual served must be reported online  within </a:t>
            </a:r>
            <a:r>
              <a:rPr lang="en-US" sz="2400" b="1" u="sng" dirty="0">
                <a:latin typeface="Arial" panose="020B0604020202020204" pitchFamily="34" charset="0"/>
                <a:cs typeface="Arial" panose="020B0604020202020204" pitchFamily="34" charset="0"/>
              </a:rPr>
              <a:t>3 days </a:t>
            </a:r>
            <a:r>
              <a:rPr lang="en-US" sz="2400" b="1" u="sng" dirty="0" smtClean="0">
                <a:latin typeface="Arial" panose="020B0604020202020204" pitchFamily="34" charset="0"/>
                <a:cs typeface="Arial" panose="020B0604020202020204" pitchFamily="34" charset="0"/>
              </a:rPr>
              <a:t>after</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your </a:t>
            </a:r>
            <a:r>
              <a:rPr lang="en-US" sz="2400" dirty="0" smtClean="0">
                <a:latin typeface="Arial" panose="020B0604020202020204" pitchFamily="34" charset="0"/>
                <a:cs typeface="Arial" panose="020B0604020202020204" pitchFamily="34" charset="0"/>
              </a:rPr>
              <a:t>distribution</a:t>
            </a:r>
            <a:endParaRPr lang="en-US" sz="2400" dirty="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mh</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20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Game time!</a:t>
            </a:r>
            <a:endParaRPr lang="en-US"/>
          </a:p>
        </p:txBody>
      </p:sp>
      <p:sp>
        <p:nvSpPr>
          <p:cNvPr id="3" name="Content Placeholder 2"/>
          <p:cNvSpPr>
            <a:spLocks noGrp="1"/>
          </p:cNvSpPr>
          <p:nvPr>
            <p:ph idx="1"/>
          </p:nvPr>
        </p:nvSpPr>
        <p:spPr>
          <a:xfrm>
            <a:off x="685800" y="1600200"/>
            <a:ext cx="7772400" cy="4525963"/>
          </a:xfrm>
        </p:spPr>
        <p:txBody>
          <a:bodyPr numCol="2">
            <a:normAutofit fontScale="92500" lnSpcReduction="20000"/>
          </a:bodyPr>
          <a:lstStyle/>
          <a:p>
            <a:r>
              <a:rPr lang="en-US" dirty="0" smtClean="0"/>
              <a:t>Ground turkey</a:t>
            </a:r>
          </a:p>
          <a:p>
            <a:r>
              <a:rPr lang="en-US" dirty="0" smtClean="0"/>
              <a:t>Chicken</a:t>
            </a:r>
          </a:p>
          <a:p>
            <a:r>
              <a:rPr lang="en-US" dirty="0" smtClean="0"/>
              <a:t>Brown rice*</a:t>
            </a:r>
          </a:p>
          <a:p>
            <a:r>
              <a:rPr lang="en-US" dirty="0" smtClean="0"/>
              <a:t>Canned corn</a:t>
            </a:r>
          </a:p>
          <a:p>
            <a:r>
              <a:rPr lang="en-US" dirty="0" smtClean="0"/>
              <a:t>Canned green beans</a:t>
            </a:r>
          </a:p>
          <a:p>
            <a:r>
              <a:rPr lang="en-US" dirty="0" smtClean="0"/>
              <a:t>Squash*</a:t>
            </a:r>
          </a:p>
          <a:p>
            <a:r>
              <a:rPr lang="en-US" dirty="0" smtClean="0"/>
              <a:t>Oranges</a:t>
            </a:r>
          </a:p>
          <a:p>
            <a:r>
              <a:rPr lang="en-US" dirty="0" smtClean="0"/>
              <a:t>Mushrooms*</a:t>
            </a:r>
          </a:p>
          <a:p>
            <a:r>
              <a:rPr lang="en-US" dirty="0" smtClean="0"/>
              <a:t>Brussel sprouts*</a:t>
            </a:r>
          </a:p>
          <a:p>
            <a:r>
              <a:rPr lang="en-US" dirty="0" smtClean="0"/>
              <a:t>Onion</a:t>
            </a:r>
          </a:p>
          <a:p>
            <a:r>
              <a:rPr lang="en-US" dirty="0" smtClean="0"/>
              <a:t>Potatoes</a:t>
            </a:r>
          </a:p>
          <a:p>
            <a:r>
              <a:rPr lang="en-US" dirty="0" smtClean="0"/>
              <a:t>Cereal</a:t>
            </a:r>
          </a:p>
          <a:p>
            <a:r>
              <a:rPr lang="en-US" dirty="0" smtClean="0"/>
              <a:t>Milk</a:t>
            </a:r>
          </a:p>
          <a:p>
            <a:r>
              <a:rPr lang="en-US" dirty="0" smtClean="0"/>
              <a:t>Eggs</a:t>
            </a:r>
          </a:p>
          <a:p>
            <a:r>
              <a:rPr lang="en-US" dirty="0" smtClean="0"/>
              <a:t>Yogurt</a:t>
            </a:r>
          </a:p>
          <a:p>
            <a:r>
              <a:rPr lang="en-US" dirty="0" smtClean="0"/>
              <a:t>Sting cheese*</a:t>
            </a:r>
          </a:p>
          <a:p>
            <a:r>
              <a:rPr lang="en-US" dirty="0" smtClean="0"/>
              <a:t>Eggplant*</a:t>
            </a:r>
          </a:p>
          <a:p>
            <a:r>
              <a:rPr lang="en-US" dirty="0" smtClean="0"/>
              <a:t>Tofu*</a:t>
            </a:r>
          </a:p>
        </p:txBody>
      </p:sp>
    </p:spTree>
    <p:extLst>
      <p:ext uri="{BB962C8B-B14F-4D97-AF65-F5344CB8AC3E}">
        <p14:creationId xmlns:p14="http://schemas.microsoft.com/office/powerpoint/2010/main" val="282733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Bank Statistics and Facts</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r>
              <a:rPr lang="en-US" dirty="0" smtClean="0"/>
              <a:t>Only food bank in San Mateo and Santa Clara Counties</a:t>
            </a:r>
          </a:p>
          <a:p>
            <a:pPr lvl="1"/>
            <a:r>
              <a:rPr lang="en-US" dirty="0" smtClean="0"/>
              <a:t>Three warehouses: Bing Center, Cypress Center and </a:t>
            </a:r>
            <a:r>
              <a:rPr lang="en-US" dirty="0" err="1" smtClean="0"/>
              <a:t>Curtner</a:t>
            </a:r>
            <a:r>
              <a:rPr lang="en-US" dirty="0" smtClean="0"/>
              <a:t> Center</a:t>
            </a:r>
          </a:p>
          <a:p>
            <a:r>
              <a:rPr lang="en-US" dirty="0" smtClean="0"/>
              <a:t>Serving 250,000+ clients each month</a:t>
            </a:r>
          </a:p>
          <a:p>
            <a:r>
              <a:rPr lang="en-US" dirty="0" smtClean="0"/>
              <a:t>More than 149,000 meals each day</a:t>
            </a:r>
          </a:p>
          <a:p>
            <a:r>
              <a:rPr lang="en-US" dirty="0" smtClean="0"/>
              <a:t>FY 15-16 distributed over 65 million pounds</a:t>
            </a:r>
          </a:p>
          <a:p>
            <a:pPr lvl="1"/>
            <a:r>
              <a:rPr lang="en-US" sz="3200" dirty="0" smtClean="0"/>
              <a:t>Over one million pounds distributed weekly</a:t>
            </a:r>
          </a:p>
          <a:p>
            <a:r>
              <a:rPr lang="en-US" sz="3600" dirty="0" smtClean="0"/>
              <a:t>95% of funding goes directly towards programs</a:t>
            </a:r>
          </a:p>
          <a:p>
            <a:r>
              <a:rPr lang="en-US" sz="3600" dirty="0" smtClean="0"/>
              <a:t>Over half the food we distribute is fresh </a:t>
            </a:r>
            <a:r>
              <a:rPr lang="en-US" sz="3600" dirty="0" smtClean="0"/>
              <a:t>produce						</a:t>
            </a:r>
            <a:r>
              <a:rPr lang="en-US" sz="1200" dirty="0" err="1" smtClean="0"/>
              <a:t>wg</a:t>
            </a:r>
            <a:endParaRPr lang="en-US" sz="3600" dirty="0"/>
          </a:p>
        </p:txBody>
      </p:sp>
    </p:spTree>
    <p:extLst>
      <p:ext uri="{BB962C8B-B14F-4D97-AF65-F5344CB8AC3E}">
        <p14:creationId xmlns:p14="http://schemas.microsoft.com/office/powerpoint/2010/main" val="129029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We feed 1 in 10 people in San Mateo &amp; Santa Clara counties</a:t>
            </a:r>
          </a:p>
          <a:p>
            <a:r>
              <a:rPr lang="en-US" dirty="0" smtClean="0"/>
              <a:t>Over 300K volunteer </a:t>
            </a:r>
            <a:r>
              <a:rPr lang="en-US" dirty="0" smtClean="0"/>
              <a:t>hours</a:t>
            </a:r>
          </a:p>
          <a:p>
            <a:pPr lvl="1"/>
            <a:r>
              <a:rPr lang="en-US" dirty="0" smtClean="0"/>
              <a:t>This equals over 6 million dollars saved!</a:t>
            </a:r>
            <a:endParaRPr lang="en-US" dirty="0" smtClean="0"/>
          </a:p>
          <a:p>
            <a:r>
              <a:rPr lang="en-US" dirty="0" smtClean="0"/>
              <a:t>Over 50K people per month through Family Harvest, Brown Bag and Produce </a:t>
            </a:r>
            <a:r>
              <a:rPr lang="en-US" dirty="0" smtClean="0"/>
              <a:t>mobile</a:t>
            </a:r>
            <a:endParaRPr lang="en-US" dirty="0"/>
          </a:p>
          <a:p>
            <a:endParaRPr lang="en-US" dirty="0" smtClean="0"/>
          </a:p>
          <a:p>
            <a:pPr marL="1371600" lvl="3" indent="0">
              <a:buNone/>
            </a:pPr>
            <a:r>
              <a:rPr lang="en-US" dirty="0" smtClean="0"/>
              <a:t>						</a:t>
            </a:r>
          </a:p>
          <a:p>
            <a:pPr marL="1371600" lvl="3" indent="0">
              <a:buNone/>
            </a:pPr>
            <a:r>
              <a:rPr lang="en-US" dirty="0"/>
              <a:t>	</a:t>
            </a:r>
            <a:r>
              <a:rPr lang="en-US" dirty="0" smtClean="0"/>
              <a:t>					    </a:t>
            </a:r>
            <a:r>
              <a:rPr lang="en-US" dirty="0" err="1" smtClean="0"/>
              <a:t>mh</a:t>
            </a:r>
            <a:endParaRPr lang="en-US" dirty="0" smtClean="0"/>
          </a:p>
          <a:p>
            <a:pPr marL="0" indent="0">
              <a:buNone/>
            </a:pPr>
            <a:endParaRPr lang="en-US" dirty="0"/>
          </a:p>
        </p:txBody>
      </p:sp>
    </p:spTree>
    <p:extLst>
      <p:ext uri="{BB962C8B-B14F-4D97-AF65-F5344CB8AC3E}">
        <p14:creationId xmlns:p14="http://schemas.microsoft.com/office/powerpoint/2010/main" val="174597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Rated Nonprofit</a:t>
            </a:r>
            <a:endParaRPr lang="en-US" dirty="0"/>
          </a:p>
        </p:txBody>
      </p:sp>
      <p:sp>
        <p:nvSpPr>
          <p:cNvPr id="3" name="Content Placeholder 2"/>
          <p:cNvSpPr>
            <a:spLocks noGrp="1"/>
          </p:cNvSpPr>
          <p:nvPr>
            <p:ph idx="1"/>
          </p:nvPr>
        </p:nvSpPr>
        <p:spPr/>
        <p:txBody>
          <a:bodyPr/>
          <a:lstStyle/>
          <a:p>
            <a:r>
              <a:rPr lang="en-US" dirty="0" smtClean="0"/>
              <a:t>A “Top </a:t>
            </a:r>
            <a:r>
              <a:rPr lang="en-US" dirty="0"/>
              <a:t>Rated Nonprofit" by </a:t>
            </a:r>
            <a:r>
              <a:rPr lang="en-US" dirty="0" err="1"/>
              <a:t>GreatNonprofits</a:t>
            </a:r>
            <a:r>
              <a:rPr lang="en-US" dirty="0"/>
              <a:t> for the past three </a:t>
            </a:r>
            <a:r>
              <a:rPr lang="en-US" dirty="0" smtClean="0"/>
              <a:t>years </a:t>
            </a:r>
          </a:p>
          <a:p>
            <a:r>
              <a:rPr lang="en-US" dirty="0"/>
              <a:t>earned a four-star rating from Charity Navigator for ten consecutive years </a:t>
            </a:r>
            <a:endParaRPr lang="en-US" dirty="0" smtClean="0"/>
          </a:p>
          <a:p>
            <a:pPr lvl="1"/>
            <a:r>
              <a:rPr lang="en-US" dirty="0" smtClean="0"/>
              <a:t>This status places </a:t>
            </a:r>
            <a:r>
              <a:rPr lang="en-US" dirty="0"/>
              <a:t>us among the top nonprofits nationwide for fiscal stability, accountability and transparency </a:t>
            </a:r>
            <a:endParaRPr lang="en-US" dirty="0" smtClean="0"/>
          </a:p>
          <a:p>
            <a:pPr lvl="1"/>
            <a:endParaRPr lang="en-US" dirty="0"/>
          </a:p>
          <a:p>
            <a:pPr marL="3657600" lvl="8" indent="0">
              <a:buNone/>
            </a:pPr>
            <a:r>
              <a:rPr lang="en-US" dirty="0" smtClean="0"/>
              <a:t>			</a:t>
            </a:r>
            <a:r>
              <a:rPr lang="en-US" dirty="0" err="1" smtClean="0"/>
              <a:t>wg</a:t>
            </a:r>
            <a:endParaRPr lang="en-US" dirty="0"/>
          </a:p>
        </p:txBody>
      </p:sp>
    </p:spTree>
    <p:extLst>
      <p:ext uri="{BB962C8B-B14F-4D97-AF65-F5344CB8AC3E}">
        <p14:creationId xmlns:p14="http://schemas.microsoft.com/office/powerpoint/2010/main" val="295481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 Grocery Programs</a:t>
            </a:r>
            <a:endParaRPr lang="en-US" sz="3100" dirty="0"/>
          </a:p>
        </p:txBody>
      </p:sp>
      <p:sp>
        <p:nvSpPr>
          <p:cNvPr id="3" name="Content Placeholder 2"/>
          <p:cNvSpPr>
            <a:spLocks noGrp="1"/>
          </p:cNvSpPr>
          <p:nvPr>
            <p:ph idx="1"/>
          </p:nvPr>
        </p:nvSpPr>
        <p:spPr/>
        <p:txBody>
          <a:bodyPr>
            <a:normAutofit fontScale="62500" lnSpcReduction="20000"/>
          </a:bodyPr>
          <a:lstStyle/>
          <a:p>
            <a:r>
              <a:rPr lang="en-US" dirty="0" smtClean="0"/>
              <a:t>Brown Bag</a:t>
            </a:r>
          </a:p>
          <a:p>
            <a:pPr lvl="1"/>
            <a:r>
              <a:rPr lang="en-US" altLang="en-US" dirty="0" smtClean="0"/>
              <a:t>Seniors (60</a:t>
            </a:r>
            <a:r>
              <a:rPr lang="en-US" altLang="en-US" dirty="0"/>
              <a:t>+) or (55+) with a </a:t>
            </a:r>
            <a:r>
              <a:rPr lang="en-US" altLang="en-US" dirty="0" smtClean="0"/>
              <a:t>disability</a:t>
            </a:r>
          </a:p>
          <a:p>
            <a:pPr lvl="1"/>
            <a:r>
              <a:rPr lang="en-US" altLang="en-US" dirty="0" smtClean="0">
                <a:cs typeface="Arial" charset="0"/>
              </a:rPr>
              <a:t>Twice per month</a:t>
            </a:r>
          </a:p>
          <a:p>
            <a:pPr lvl="1"/>
            <a:r>
              <a:rPr lang="en-US" altLang="en-US" dirty="0" smtClean="0">
                <a:cs typeface="Arial" charset="0"/>
              </a:rPr>
              <a:t>Targets seniors nutritional needs (ex. low sodium, lower sugar, higher protein)</a:t>
            </a:r>
          </a:p>
          <a:p>
            <a:r>
              <a:rPr lang="en-US" altLang="en-US" dirty="0" smtClean="0">
                <a:cs typeface="Arial" charset="0"/>
              </a:rPr>
              <a:t>Family Harvest</a:t>
            </a:r>
          </a:p>
          <a:p>
            <a:pPr lvl="1"/>
            <a:r>
              <a:rPr lang="en-US" dirty="0" smtClean="0"/>
              <a:t>Families </a:t>
            </a:r>
            <a:r>
              <a:rPr lang="en-US" dirty="0"/>
              <a:t>with </a:t>
            </a:r>
            <a:r>
              <a:rPr lang="en-US" dirty="0" smtClean="0"/>
              <a:t>children </a:t>
            </a:r>
            <a:r>
              <a:rPr lang="en-US" dirty="0"/>
              <a:t>under 26 years of </a:t>
            </a:r>
            <a:r>
              <a:rPr lang="en-US" dirty="0" smtClean="0"/>
              <a:t>age</a:t>
            </a:r>
          </a:p>
          <a:p>
            <a:pPr lvl="1"/>
            <a:r>
              <a:rPr lang="en-US" dirty="0" smtClean="0"/>
              <a:t>Monthly</a:t>
            </a:r>
            <a:endParaRPr lang="en-US" dirty="0" smtClean="0"/>
          </a:p>
          <a:p>
            <a:pPr lvl="1"/>
            <a:r>
              <a:rPr lang="en-US" dirty="0" smtClean="0"/>
              <a:t>Targets families nutritional needs (ex. whole grains, dairy, chicken &amp; eggs)</a:t>
            </a:r>
          </a:p>
          <a:p>
            <a:r>
              <a:rPr lang="en-US" dirty="0" smtClean="0"/>
              <a:t>Produce Mobile</a:t>
            </a:r>
          </a:p>
          <a:p>
            <a:pPr lvl="1"/>
            <a:r>
              <a:rPr lang="en-US" dirty="0" smtClean="0"/>
              <a:t>100% fresh fruits and vegetables</a:t>
            </a:r>
          </a:p>
          <a:p>
            <a:pPr lvl="1"/>
            <a:r>
              <a:rPr lang="en-US" dirty="0" smtClean="0"/>
              <a:t>Monthly</a:t>
            </a:r>
          </a:p>
          <a:p>
            <a:pPr lvl="1"/>
            <a:r>
              <a:rPr lang="en-US" dirty="0" smtClean="0"/>
              <a:t>Open to all individuals, families and seniors</a:t>
            </a:r>
          </a:p>
          <a:p>
            <a:pPr lvl="1"/>
            <a:endParaRPr lang="en-US" dirty="0" smtClean="0"/>
          </a:p>
          <a:p>
            <a:pPr lvl="1"/>
            <a:endParaRPr lang="en-US" dirty="0"/>
          </a:p>
          <a:p>
            <a:pPr marL="457200" lvl="1" indent="0">
              <a:buNone/>
            </a:pPr>
            <a:r>
              <a:rPr lang="en-US" dirty="0" smtClean="0"/>
              <a:t>							</a:t>
            </a:r>
            <a:r>
              <a:rPr lang="en-US" sz="2200" dirty="0" err="1" smtClean="0"/>
              <a:t>mh</a:t>
            </a:r>
            <a:endParaRPr lang="en-US" sz="2200" dirty="0" smtClean="0"/>
          </a:p>
          <a:p>
            <a:pPr lvl="1"/>
            <a:endParaRPr lang="en-US" dirty="0" smtClean="0"/>
          </a:p>
          <a:p>
            <a:pPr lvl="1"/>
            <a:endParaRPr lang="en-US" altLang="en-US" dirty="0" smtClean="0">
              <a:cs typeface="Arial" charset="0"/>
            </a:endParaRPr>
          </a:p>
          <a:p>
            <a:pPr lvl="1"/>
            <a:endParaRPr lang="en-US" altLang="en-US" dirty="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795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47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a:t>
            </a:r>
            <a:endParaRPr lang="en-US" dirty="0"/>
          </a:p>
        </p:txBody>
      </p:sp>
      <p:sp>
        <p:nvSpPr>
          <p:cNvPr id="3" name="Content Placeholder 2"/>
          <p:cNvSpPr>
            <a:spLocks noGrp="1"/>
          </p:cNvSpPr>
          <p:nvPr>
            <p:ph idx="1"/>
          </p:nvPr>
        </p:nvSpPr>
        <p:spPr/>
        <p:txBody>
          <a:bodyPr>
            <a:normAutofit lnSpcReduction="10000"/>
          </a:bodyPr>
          <a:lstStyle/>
          <a:p>
            <a:r>
              <a:rPr lang="en-US" dirty="0" smtClean="0"/>
              <a:t>Pantry</a:t>
            </a:r>
          </a:p>
          <a:p>
            <a:r>
              <a:rPr lang="en-US" dirty="0" smtClean="0"/>
              <a:t>School/College Pantry</a:t>
            </a:r>
          </a:p>
          <a:p>
            <a:r>
              <a:rPr lang="en-US" dirty="0" smtClean="0"/>
              <a:t>Residential/Rehabilitation </a:t>
            </a:r>
          </a:p>
          <a:p>
            <a:r>
              <a:rPr lang="en-US" dirty="0" smtClean="0"/>
              <a:t>Soup Kitchen</a:t>
            </a:r>
          </a:p>
          <a:p>
            <a:r>
              <a:rPr lang="en-US" dirty="0" smtClean="0"/>
              <a:t>Shelter</a:t>
            </a:r>
          </a:p>
          <a:p>
            <a:r>
              <a:rPr lang="en-US" dirty="0" smtClean="0"/>
              <a:t>Children’s </a:t>
            </a:r>
            <a:r>
              <a:rPr lang="en-US" dirty="0" smtClean="0"/>
              <a:t>program/</a:t>
            </a:r>
            <a:r>
              <a:rPr lang="en-US" dirty="0" err="1" smtClean="0"/>
              <a:t>KidsNOW</a:t>
            </a:r>
            <a:endParaRPr lang="en-US" dirty="0" smtClean="0"/>
          </a:p>
          <a:p>
            <a:endParaRPr lang="en-US" dirty="0"/>
          </a:p>
          <a:p>
            <a:pPr marL="0" indent="0">
              <a:buNone/>
            </a:pPr>
            <a:r>
              <a:rPr lang="en-US" dirty="0" smtClean="0"/>
              <a:t>	</a:t>
            </a:r>
            <a:r>
              <a:rPr lang="en-US" sz="1200" dirty="0" smtClean="0"/>
              <a:t>						</a:t>
            </a:r>
          </a:p>
          <a:p>
            <a:pPr marL="0" indent="0">
              <a:buNone/>
            </a:pPr>
            <a:r>
              <a:rPr lang="en-US" sz="1200" dirty="0"/>
              <a:t>	</a:t>
            </a:r>
            <a:r>
              <a:rPr lang="en-US" sz="1200" dirty="0" smtClean="0"/>
              <a:t>						</a:t>
            </a:r>
            <a:r>
              <a:rPr lang="en-US" sz="1200" dirty="0" err="1" smtClean="0"/>
              <a:t>wg</a:t>
            </a:r>
            <a:endParaRPr lang="en-US" dirty="0" smtClean="0"/>
          </a:p>
        </p:txBody>
      </p:sp>
    </p:spTree>
    <p:extLst>
      <p:ext uri="{BB962C8B-B14F-4D97-AF65-F5344CB8AC3E}">
        <p14:creationId xmlns:p14="http://schemas.microsoft.com/office/powerpoint/2010/main" val="80909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10000"/>
          </a:bodyPr>
          <a:lstStyle/>
          <a:p>
            <a:r>
              <a:rPr lang="en-US" dirty="0" smtClean="0"/>
              <a:t>Live or work within service area</a:t>
            </a:r>
          </a:p>
          <a:p>
            <a:r>
              <a:rPr lang="en-US" dirty="0" smtClean="0"/>
              <a:t>Meet specific program/service requirements (i.e. senior 60+ for Brown Bag)</a:t>
            </a:r>
          </a:p>
          <a:p>
            <a:r>
              <a:rPr lang="en-US" dirty="0" smtClean="0"/>
              <a:t>Meet income requirements (self-certified)</a:t>
            </a:r>
          </a:p>
          <a:p>
            <a:pPr lvl="1"/>
            <a:r>
              <a:rPr lang="en-US" dirty="0" smtClean="0"/>
              <a:t>Did you know? 70% of clients have to be within the income requirement; 30% can be slightly higher! </a:t>
            </a:r>
          </a:p>
          <a:p>
            <a:endParaRPr lang="en-US" dirty="0"/>
          </a:p>
          <a:p>
            <a:r>
              <a:rPr lang="en-US" dirty="0" smtClean="0"/>
              <a:t>If client meets these requirements, please serve them!</a:t>
            </a:r>
          </a:p>
          <a:p>
            <a:pPr lvl="1"/>
            <a:r>
              <a:rPr lang="en-US" dirty="0" smtClean="0"/>
              <a:t>We require our agencies to have no restrictions on who they serve (if questions regarding this, please discuss with your food </a:t>
            </a:r>
            <a:r>
              <a:rPr lang="en-US" dirty="0" smtClean="0"/>
              <a:t>bank </a:t>
            </a:r>
            <a:r>
              <a:rPr lang="en-US" dirty="0" smtClean="0"/>
              <a:t>contact </a:t>
            </a:r>
            <a:r>
              <a:rPr lang="en-US" dirty="0" smtClean="0"/>
              <a:t>)</a:t>
            </a:r>
          </a:p>
          <a:p>
            <a:pPr marL="2743200" lvl="6" indent="0">
              <a:buNone/>
            </a:pPr>
            <a:r>
              <a:rPr lang="en-US" dirty="0"/>
              <a:t>	</a:t>
            </a:r>
            <a:r>
              <a:rPr lang="en-US" dirty="0" smtClean="0"/>
              <a:t>		</a:t>
            </a:r>
          </a:p>
          <a:p>
            <a:pPr marL="2743200" lvl="6" indent="0">
              <a:buNone/>
            </a:pPr>
            <a:r>
              <a:rPr lang="en-US" dirty="0"/>
              <a:t>	</a:t>
            </a:r>
            <a:r>
              <a:rPr lang="en-US" dirty="0" smtClean="0"/>
              <a:t>			</a:t>
            </a:r>
            <a:r>
              <a:rPr lang="en-US" sz="1400" dirty="0" err="1" smtClean="0"/>
              <a:t>wg</a:t>
            </a:r>
            <a:endParaRPr lang="en-US" sz="1400" dirty="0" smtClean="0"/>
          </a:p>
        </p:txBody>
      </p:sp>
    </p:spTree>
    <p:extLst>
      <p:ext uri="{BB962C8B-B14F-4D97-AF65-F5344CB8AC3E}">
        <p14:creationId xmlns:p14="http://schemas.microsoft.com/office/powerpoint/2010/main" val="184057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2443632"/>
              </p:ext>
            </p:extLst>
          </p:nvPr>
        </p:nvGraphicFramePr>
        <p:xfrm>
          <a:off x="1600200" y="1752600"/>
          <a:ext cx="6248400" cy="3810003"/>
        </p:xfrm>
        <a:graphic>
          <a:graphicData uri="http://schemas.openxmlformats.org/drawingml/2006/table">
            <a:tbl>
              <a:tblPr/>
              <a:tblGrid>
                <a:gridCol w="2057400"/>
                <a:gridCol w="1981200"/>
                <a:gridCol w="2209800"/>
              </a:tblGrid>
              <a:tr h="624128">
                <a:tc>
                  <a:txBody>
                    <a:bodyPr/>
                    <a:lstStyle/>
                    <a:p>
                      <a:pPr marR="0" indent="0" algn="ctr" rtl="0">
                        <a:spcBef>
                          <a:spcPts val="0"/>
                        </a:spcBef>
                        <a:spcAft>
                          <a:spcPts val="0"/>
                        </a:spcAft>
                      </a:pPr>
                      <a:r>
                        <a:rPr lang="en-US" sz="1800" b="1" kern="1400" dirty="0">
                          <a:solidFill>
                            <a:srgbClr val="000000"/>
                          </a:solidFill>
                          <a:effectLst/>
                          <a:latin typeface="Calibri"/>
                        </a:rPr>
                        <a:t>Household Size</a:t>
                      </a:r>
                      <a:endParaRPr lang="en-US" sz="18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marR="0" indent="0" algn="ctr" rtl="0">
                        <a:spcBef>
                          <a:spcPts val="0"/>
                        </a:spcBef>
                        <a:spcAft>
                          <a:spcPts val="0"/>
                        </a:spcAft>
                      </a:pPr>
                      <a:r>
                        <a:rPr lang="en-US" sz="1800" b="1" kern="1400" dirty="0">
                          <a:solidFill>
                            <a:srgbClr val="000000"/>
                          </a:solidFill>
                          <a:effectLst/>
                          <a:latin typeface="Calibri"/>
                        </a:rPr>
                        <a:t>Annual Income</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marR="0" indent="0" algn="ctr" rtl="0">
                        <a:spcBef>
                          <a:spcPts val="0"/>
                        </a:spcBef>
                        <a:spcAft>
                          <a:spcPts val="0"/>
                        </a:spcAft>
                      </a:pPr>
                      <a:r>
                        <a:rPr lang="en-US" sz="1800" b="1" kern="1400" dirty="0" smtClean="0">
                          <a:solidFill>
                            <a:srgbClr val="000000"/>
                          </a:solidFill>
                          <a:effectLst/>
                          <a:latin typeface="Calibri"/>
                        </a:rPr>
                        <a:t>Monthly </a:t>
                      </a:r>
                      <a:r>
                        <a:rPr lang="en-US" sz="1800" b="1" kern="1400" dirty="0">
                          <a:solidFill>
                            <a:srgbClr val="000000"/>
                          </a:solidFill>
                          <a:effectLst/>
                          <a:latin typeface="Calibri"/>
                        </a:rPr>
                        <a:t>Income</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tx2">
                        <a:lumMod val="40000"/>
                        <a:lumOff val="60000"/>
                      </a:schemeClr>
                    </a:solidFill>
                  </a:tcPr>
                </a:tc>
              </a:tr>
              <a:tr h="292385">
                <a:tc>
                  <a:txBody>
                    <a:bodyPr/>
                    <a:lstStyle/>
                    <a:p>
                      <a:pPr marR="0" indent="0" algn="ctr" rtl="0">
                        <a:spcBef>
                          <a:spcPts val="0"/>
                        </a:spcBef>
                        <a:spcAft>
                          <a:spcPts val="0"/>
                        </a:spcAft>
                      </a:pPr>
                      <a:r>
                        <a:rPr lang="en-US" sz="1800" kern="1400" dirty="0" smtClean="0">
                          <a:solidFill>
                            <a:srgbClr val="000000"/>
                          </a:solidFill>
                          <a:effectLst/>
                          <a:latin typeface="Times New Roman"/>
                        </a:rPr>
                        <a:t>1</a:t>
                      </a:r>
                      <a:endParaRPr lang="en-US" sz="18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mn-lt"/>
                        </a:rPr>
                        <a:t>$ 23,760</a:t>
                      </a:r>
                      <a:endParaRPr lang="en-US" sz="1800" kern="1400" dirty="0">
                        <a:solidFill>
                          <a:srgbClr val="000000"/>
                        </a:solidFill>
                        <a:effectLst/>
                        <a:latin typeface="+mn-lt"/>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mn-lt"/>
                        </a:rPr>
                        <a:t>$ 1,980</a:t>
                      </a:r>
                      <a:endParaRPr lang="en-US" sz="1800" kern="1400" dirty="0">
                        <a:solidFill>
                          <a:srgbClr val="000000"/>
                        </a:solidFill>
                        <a:effectLst/>
                        <a:latin typeface="+mn-lt"/>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dirty="0">
                          <a:solidFill>
                            <a:srgbClr val="000000"/>
                          </a:solidFill>
                          <a:effectLst/>
                          <a:latin typeface="Calibri"/>
                        </a:rPr>
                        <a:t>2</a:t>
                      </a:r>
                      <a:endParaRPr lang="en-US" sz="18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32,040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$ 2,670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dirty="0">
                          <a:solidFill>
                            <a:srgbClr val="000000"/>
                          </a:solidFill>
                          <a:effectLst/>
                          <a:latin typeface="Calibri"/>
                        </a:rPr>
                        <a:t>3</a:t>
                      </a:r>
                      <a:endParaRPr lang="en-US" sz="18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$ 40,320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3,360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a:solidFill>
                            <a:srgbClr val="000000"/>
                          </a:solidFill>
                          <a:effectLst/>
                          <a:latin typeface="Calibri"/>
                        </a:rPr>
                        <a:t>4</a:t>
                      </a:r>
                      <a:endParaRPr lang="en-US" sz="1800" kern="140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$ 48,600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4,050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a:solidFill>
                            <a:srgbClr val="000000"/>
                          </a:solidFill>
                          <a:effectLst/>
                          <a:latin typeface="Calibri"/>
                        </a:rPr>
                        <a:t>5</a:t>
                      </a:r>
                      <a:endParaRPr lang="en-US" sz="1800" kern="140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$ 56,880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4,740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dirty="0">
                          <a:solidFill>
                            <a:srgbClr val="000000"/>
                          </a:solidFill>
                          <a:effectLst/>
                          <a:latin typeface="Calibri"/>
                        </a:rPr>
                        <a:t>6</a:t>
                      </a:r>
                      <a:endParaRPr lang="en-US" sz="18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$ 65,160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5,430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a:solidFill>
                            <a:srgbClr val="000000"/>
                          </a:solidFill>
                          <a:effectLst/>
                          <a:latin typeface="Calibri"/>
                        </a:rPr>
                        <a:t>7</a:t>
                      </a:r>
                      <a:endParaRPr lang="en-US" sz="1800" kern="140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a:solidFill>
                            <a:srgbClr val="000000"/>
                          </a:solidFill>
                          <a:effectLst/>
                          <a:latin typeface="Calibri"/>
                        </a:rPr>
                        <a:t>$</a:t>
                      </a:r>
                      <a:r>
                        <a:rPr lang="en-US" sz="1800" kern="1400" dirty="0" smtClean="0">
                          <a:solidFill>
                            <a:srgbClr val="000000"/>
                          </a:solidFill>
                          <a:effectLst/>
                          <a:latin typeface="Calibri"/>
                        </a:rPr>
                        <a:t>73,460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6,122</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92385">
                <a:tc>
                  <a:txBody>
                    <a:bodyPr/>
                    <a:lstStyle/>
                    <a:p>
                      <a:pPr marR="0" indent="0" algn="ctr" rtl="0">
                        <a:spcBef>
                          <a:spcPts val="0"/>
                        </a:spcBef>
                        <a:spcAft>
                          <a:spcPts val="0"/>
                        </a:spcAft>
                      </a:pPr>
                      <a:r>
                        <a:rPr lang="en-US" sz="1800" kern="1400">
                          <a:solidFill>
                            <a:srgbClr val="000000"/>
                          </a:solidFill>
                          <a:effectLst/>
                          <a:latin typeface="Calibri"/>
                        </a:rPr>
                        <a:t>8</a:t>
                      </a:r>
                      <a:endParaRPr lang="en-US" sz="1800" kern="140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a:solidFill>
                            <a:srgbClr val="000000"/>
                          </a:solidFill>
                          <a:effectLst/>
                          <a:latin typeface="Calibri"/>
                        </a:rPr>
                        <a:t>$</a:t>
                      </a:r>
                      <a:r>
                        <a:rPr lang="en-US" sz="1800" kern="1400" dirty="0" smtClean="0">
                          <a:solidFill>
                            <a:srgbClr val="000000"/>
                          </a:solidFill>
                          <a:effectLst/>
                          <a:latin typeface="Calibri"/>
                        </a:rPr>
                        <a:t>81,792</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6,816</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846795">
                <a:tc>
                  <a:txBody>
                    <a:bodyPr/>
                    <a:lstStyle/>
                    <a:p>
                      <a:pPr marR="0" indent="0" algn="ctr" rtl="0">
                        <a:spcBef>
                          <a:spcPts val="0"/>
                        </a:spcBef>
                        <a:spcAft>
                          <a:spcPts val="0"/>
                        </a:spcAft>
                      </a:pPr>
                      <a:r>
                        <a:rPr lang="en-US" sz="1400" kern="1400" dirty="0">
                          <a:solidFill>
                            <a:srgbClr val="000000"/>
                          </a:solidFill>
                          <a:effectLst/>
                          <a:latin typeface="Calibri"/>
                        </a:rPr>
                        <a:t>For each </a:t>
                      </a:r>
                      <a:r>
                        <a:rPr lang="en-US" sz="1400" kern="1400" dirty="0" smtClean="0">
                          <a:solidFill>
                            <a:srgbClr val="000000"/>
                          </a:solidFill>
                          <a:effectLst/>
                          <a:latin typeface="Calibri"/>
                        </a:rPr>
                        <a:t>additional </a:t>
                      </a:r>
                      <a:r>
                        <a:rPr lang="en-US" sz="1400" kern="1400" dirty="0">
                          <a:solidFill>
                            <a:srgbClr val="000000"/>
                          </a:solidFill>
                          <a:effectLst/>
                          <a:latin typeface="Calibri"/>
                        </a:rPr>
                        <a:t>family </a:t>
                      </a:r>
                      <a:r>
                        <a:rPr lang="en-US" sz="1400" kern="1400" dirty="0" smtClean="0">
                          <a:solidFill>
                            <a:srgbClr val="000000"/>
                          </a:solidFill>
                          <a:effectLst/>
                          <a:latin typeface="Calibri"/>
                        </a:rPr>
                        <a:t>member, </a:t>
                      </a:r>
                      <a:r>
                        <a:rPr lang="en-US" sz="1400" kern="1400" dirty="0">
                          <a:solidFill>
                            <a:srgbClr val="000000"/>
                          </a:solidFill>
                          <a:effectLst/>
                          <a:latin typeface="Calibri"/>
                        </a:rPr>
                        <a:t>add</a:t>
                      </a:r>
                      <a:endParaRPr lang="en-US" sz="1400" kern="140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a:solidFill>
                            <a:srgbClr val="000000"/>
                          </a:solidFill>
                          <a:effectLst/>
                          <a:latin typeface="Calibri"/>
                        </a:rPr>
                        <a:t>$</a:t>
                      </a:r>
                      <a:r>
                        <a:rPr lang="en-US" sz="1800" kern="1400" dirty="0" smtClean="0">
                          <a:solidFill>
                            <a:srgbClr val="000000"/>
                          </a:solidFill>
                          <a:effectLst/>
                          <a:latin typeface="Calibri"/>
                        </a:rPr>
                        <a:t>8,320</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800" kern="1400" dirty="0" smtClean="0">
                          <a:solidFill>
                            <a:srgbClr val="000000"/>
                          </a:solidFill>
                          <a:effectLst/>
                          <a:latin typeface="Calibri"/>
                        </a:rPr>
                        <a:t>$</a:t>
                      </a:r>
                      <a:r>
                        <a:rPr lang="en-US" sz="1800" kern="1400" baseline="0" dirty="0" smtClean="0">
                          <a:solidFill>
                            <a:srgbClr val="000000"/>
                          </a:solidFill>
                          <a:effectLst/>
                          <a:latin typeface="Calibri"/>
                        </a:rPr>
                        <a:t> 693</a:t>
                      </a:r>
                      <a:endParaRPr lang="en-US" sz="1800" kern="1400" dirty="0">
                        <a:solidFill>
                          <a:srgbClr val="000000"/>
                        </a:solidFill>
                        <a:effectLst/>
                        <a:latin typeface="Times New Roman"/>
                      </a:endParaRP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Control 1"/>
          <p:cNvSpPr>
            <a:spLocks noChangeArrowheads="1" noChangeShapeType="1"/>
          </p:cNvSpPr>
          <p:nvPr/>
        </p:nvSpPr>
        <p:spPr bwMode="auto">
          <a:xfrm>
            <a:off x="2498725" y="7670800"/>
            <a:ext cx="4654550" cy="22050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s-MX"/>
          </a:p>
        </p:txBody>
      </p:sp>
      <p:sp>
        <p:nvSpPr>
          <p:cNvPr id="5" name="Title 4"/>
          <p:cNvSpPr>
            <a:spLocks noGrp="1"/>
          </p:cNvSpPr>
          <p:nvPr>
            <p:ph type="title"/>
          </p:nvPr>
        </p:nvSpPr>
        <p:spPr>
          <a:xfrm>
            <a:off x="457200" y="-76200"/>
            <a:ext cx="8229600" cy="1143000"/>
          </a:xfrm>
        </p:spPr>
        <p:txBody>
          <a:bodyPr/>
          <a:lstStyle/>
          <a:p>
            <a:r>
              <a:rPr lang="en-US" dirty="0" smtClean="0"/>
              <a:t>Program Income Guidelines</a:t>
            </a:r>
            <a:endParaRPr lang="es-MX" dirty="0"/>
          </a:p>
        </p:txBody>
      </p:sp>
      <p:sp>
        <p:nvSpPr>
          <p:cNvPr id="7" name="TextBox 6"/>
          <p:cNvSpPr txBox="1"/>
          <p:nvPr/>
        </p:nvSpPr>
        <p:spPr>
          <a:xfrm>
            <a:off x="457200" y="914400"/>
            <a:ext cx="8153400" cy="646331"/>
          </a:xfrm>
          <a:prstGeom prst="rect">
            <a:avLst/>
          </a:prstGeom>
          <a:noFill/>
        </p:spPr>
        <p:txBody>
          <a:bodyPr wrap="square" rtlCol="0">
            <a:spAutoFit/>
          </a:bodyPr>
          <a:lstStyle/>
          <a:p>
            <a:r>
              <a:rPr lang="en-US" dirty="0" smtClean="0"/>
              <a:t>The household must meet the income guidelines shown below. Guidelines are at 200% Federal Poverty Level.</a:t>
            </a:r>
            <a:endParaRPr lang="es-MX" dirty="0"/>
          </a:p>
        </p:txBody>
      </p:sp>
    </p:spTree>
    <p:extLst>
      <p:ext uri="{BB962C8B-B14F-4D97-AF65-F5344CB8AC3E}">
        <p14:creationId xmlns:p14="http://schemas.microsoft.com/office/powerpoint/2010/main" val="228872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775BEC38-2F47-46DF-9A75-19C3930D26A2}" type="slidenum">
              <a:rPr lang="en-US" smtClean="0"/>
              <a:pPr/>
              <a:t>9</a:t>
            </a:fld>
            <a:endParaRPr lang="en-US" dirty="0"/>
          </a:p>
        </p:txBody>
      </p:sp>
      <p:pic>
        <p:nvPicPr>
          <p:cNvPr id="5" name="Content Placeholder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362200"/>
            <a:ext cx="4038600" cy="2833052"/>
          </a:xfrm>
          <a:prstGeom prst="rect">
            <a:avLst/>
          </a:prstGeom>
          <a:noFill/>
          <a:ln w="9525">
            <a:solidFill>
              <a:schemeClr val="accent3">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89655092"/>
              </p:ext>
            </p:extLst>
          </p:nvPr>
        </p:nvGraphicFramePr>
        <p:xfrm>
          <a:off x="5791200" y="2362200"/>
          <a:ext cx="2057400" cy="1171058"/>
        </p:xfrm>
        <a:graphic>
          <a:graphicData uri="http://schemas.openxmlformats.org/presentationml/2006/ole">
            <mc:AlternateContent xmlns:mc="http://schemas.openxmlformats.org/markup-compatibility/2006">
              <mc:Choice xmlns:v="urn:schemas-microsoft-com:vml" Requires="v">
                <p:oleObj spid="_x0000_s3132" name="Acrobat Document" r:id="rId5" imgW="1927810" imgH="1097226" progId="AcroExch.Document.7">
                  <p:embed/>
                </p:oleObj>
              </mc:Choice>
              <mc:Fallback>
                <p:oleObj name="Acrobat Document" r:id="rId5" imgW="1927810" imgH="1097226" progId="AcroExch.Document.7">
                  <p:embed/>
                  <p:pic>
                    <p:nvPicPr>
                      <p:cNvPr id="0" name=""/>
                      <p:cNvPicPr/>
                      <p:nvPr/>
                    </p:nvPicPr>
                    <p:blipFill>
                      <a:blip r:embed="rId6"/>
                      <a:stretch>
                        <a:fillRect/>
                      </a:stretch>
                    </p:blipFill>
                    <p:spPr>
                      <a:xfrm>
                        <a:off x="5791200" y="2362200"/>
                        <a:ext cx="2057400" cy="1171058"/>
                      </a:xfrm>
                      <a:prstGeom prst="rect">
                        <a:avLst/>
                      </a:prstGeom>
                      <a:ln>
                        <a:solidFill>
                          <a:schemeClr val="accent3">
                            <a:lumMod val="65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78252034"/>
              </p:ext>
            </p:extLst>
          </p:nvPr>
        </p:nvGraphicFramePr>
        <p:xfrm>
          <a:off x="5791200" y="4038600"/>
          <a:ext cx="2057400" cy="1167392"/>
        </p:xfrm>
        <a:graphic>
          <a:graphicData uri="http://schemas.openxmlformats.org/presentationml/2006/ole">
            <mc:AlternateContent xmlns:mc="http://schemas.openxmlformats.org/markup-compatibility/2006">
              <mc:Choice xmlns:v="urn:schemas-microsoft-com:vml" Requires="v">
                <p:oleObj spid="_x0000_s3133" name="Acrobat Document" r:id="rId7" imgW="1920035" imgH="1089452" progId="AcroExch.Document.7">
                  <p:embed/>
                </p:oleObj>
              </mc:Choice>
              <mc:Fallback>
                <p:oleObj name="Acrobat Document" r:id="rId7" imgW="1920035" imgH="1089452" progId="AcroExch.Document.7">
                  <p:embed/>
                  <p:pic>
                    <p:nvPicPr>
                      <p:cNvPr id="0" name=""/>
                      <p:cNvPicPr/>
                      <p:nvPr/>
                    </p:nvPicPr>
                    <p:blipFill>
                      <a:blip r:embed="rId8"/>
                      <a:stretch>
                        <a:fillRect/>
                      </a:stretch>
                    </p:blipFill>
                    <p:spPr>
                      <a:xfrm>
                        <a:off x="5791200" y="4038600"/>
                        <a:ext cx="2057400" cy="1167392"/>
                      </a:xfrm>
                      <a:prstGeom prst="rect">
                        <a:avLst/>
                      </a:prstGeom>
                      <a:ln>
                        <a:solidFill>
                          <a:schemeClr val="accent3">
                            <a:lumMod val="65000"/>
                          </a:schemeClr>
                        </a:solidFill>
                      </a:ln>
                    </p:spPr>
                  </p:pic>
                </p:oleObj>
              </mc:Fallback>
            </mc:AlternateContent>
          </a:graphicData>
        </a:graphic>
      </p:graphicFrame>
      <p:sp>
        <p:nvSpPr>
          <p:cNvPr id="7" name="Rectangle 6"/>
          <p:cNvSpPr/>
          <p:nvPr/>
        </p:nvSpPr>
        <p:spPr>
          <a:xfrm>
            <a:off x="838200" y="1219200"/>
            <a:ext cx="7558671" cy="523220"/>
          </a:xfrm>
          <a:prstGeom prst="rect">
            <a:avLst/>
          </a:prstGeom>
        </p:spPr>
        <p:txBody>
          <a:bodyPr wrap="none">
            <a:spAutoFit/>
          </a:bodyPr>
          <a:lstStyle/>
          <a:p>
            <a:pPr marL="0" indent="0" algn="ctr">
              <a:buNone/>
            </a:pPr>
            <a:r>
              <a:rPr lang="en-US" sz="2800" b="1" dirty="0" smtClean="0"/>
              <a:t>FLYERS AND FOOD CONNECTION CARDS </a:t>
            </a:r>
            <a:endParaRPr lang="en-US" sz="2800" b="1" dirty="0"/>
          </a:p>
        </p:txBody>
      </p:sp>
      <p:sp>
        <p:nvSpPr>
          <p:cNvPr id="3" name="TextBox 2"/>
          <p:cNvSpPr txBox="1"/>
          <p:nvPr/>
        </p:nvSpPr>
        <p:spPr>
          <a:xfrm>
            <a:off x="6858000" y="6245225"/>
            <a:ext cx="609600" cy="369332"/>
          </a:xfrm>
          <a:prstGeom prst="rect">
            <a:avLst/>
          </a:prstGeom>
          <a:noFill/>
        </p:spPr>
        <p:txBody>
          <a:bodyPr wrap="square" rtlCol="0">
            <a:spAutoFit/>
          </a:bodyPr>
          <a:lstStyle/>
          <a:p>
            <a:r>
              <a:rPr lang="en-US" dirty="0" err="1" smtClean="0"/>
              <a:t>mh</a:t>
            </a:r>
            <a:endParaRPr lang="en-US" dirty="0"/>
          </a:p>
        </p:txBody>
      </p:sp>
    </p:spTree>
    <p:extLst>
      <p:ext uri="{BB962C8B-B14F-4D97-AF65-F5344CB8AC3E}">
        <p14:creationId xmlns:p14="http://schemas.microsoft.com/office/powerpoint/2010/main" val="339650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in SHFB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FB EF Re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SHFB PowerPoint Template</Template>
  <TotalTime>11434</TotalTime>
  <Words>843</Words>
  <Application>Microsoft Office PowerPoint</Application>
  <PresentationFormat>On-screen Show (4:3)</PresentationFormat>
  <Paragraphs>150</Paragraphs>
  <Slides>12</Slides>
  <Notes>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Times New Roman</vt:lpstr>
      <vt:lpstr>Main SHFB PowerPoint Template</vt:lpstr>
      <vt:lpstr>Office Theme</vt:lpstr>
      <vt:lpstr>Acrobat Document</vt:lpstr>
      <vt:lpstr>Food Bank 101 </vt:lpstr>
      <vt:lpstr>Food Bank Statistics and Facts</vt:lpstr>
      <vt:lpstr>Thank You!</vt:lpstr>
      <vt:lpstr>Top Rated Nonprofit</vt:lpstr>
      <vt:lpstr>Direct Grocery Programs</vt:lpstr>
      <vt:lpstr>Programs</vt:lpstr>
      <vt:lpstr>Qualifications</vt:lpstr>
      <vt:lpstr>Program Income Guidelines</vt:lpstr>
      <vt:lpstr>PowerPoint Presentation</vt:lpstr>
      <vt:lpstr>Monthly Reports</vt:lpstr>
      <vt:lpstr>Paperwork Deadlines</vt:lpstr>
      <vt:lpstr>Game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Clients Experience</dc:title>
  <dc:creator>Amy Kaiser</dc:creator>
  <cp:lastModifiedBy>Whitney Genevro</cp:lastModifiedBy>
  <cp:revision>92</cp:revision>
  <cp:lastPrinted>2017-02-03T23:10:02Z</cp:lastPrinted>
  <dcterms:created xsi:type="dcterms:W3CDTF">2016-11-21T22:47:29Z</dcterms:created>
  <dcterms:modified xsi:type="dcterms:W3CDTF">2017-05-04T21:37:42Z</dcterms:modified>
</cp:coreProperties>
</file>