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76" r:id="rId13"/>
    <p:sldId id="277" r:id="rId14"/>
    <p:sldId id="278" r:id="rId15"/>
    <p:sldId id="285" r:id="rId16"/>
  </p:sldIdLst>
  <p:sldSz cx="24387175" cy="13716000"/>
  <p:notesSz cx="9144000" cy="6858000"/>
  <p:defaultTextStyle>
    <a:defPPr>
      <a:defRPr lang="en-US"/>
    </a:defPPr>
    <a:lvl1pPr algn="l" defTabSz="2058988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028700" indent="-571500" algn="l" defTabSz="2058988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058988" indent="-1144588" algn="l" defTabSz="2058988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089275" indent="-1717675" algn="l" defTabSz="2058988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117975" indent="-2289175" algn="l" defTabSz="2058988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53" autoAdjust="0"/>
  </p:normalViewPr>
  <p:slideViewPr>
    <p:cSldViewPr>
      <p:cViewPr varScale="1">
        <p:scale>
          <a:sx n="34" d="100"/>
          <a:sy n="34" d="100"/>
        </p:scale>
        <p:origin x="900" y="6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57D8E9-FAA3-4A8A-99D4-F1AC3E7FC0F4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3BE75B-F528-4B90-B4F5-FBE86752F0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6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37FFBF-BD3B-42C4-AC53-61F1085CE8DB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486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275" y="11430000"/>
            <a:ext cx="2362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049000"/>
            <a:ext cx="6064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7" y="3886200"/>
            <a:ext cx="20729099" cy="29400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9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9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1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48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7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0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3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B666-A280-4975-8983-0588396182D0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8329-BC64-464C-8FA1-15A7136DA2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745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B01F-44E8-4495-8E3C-85AD93749A93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4902-31CE-4B17-9E4E-3A87BA1F5D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704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8"/>
            <a:ext cx="5487114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8"/>
            <a:ext cx="1605489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1F8E-99F5-409D-95F2-75B3ACCC0B9D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918C-E62C-416F-A178-A35B3A3469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51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ADF8-4732-42CB-9C93-B928F50364DD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AD8B-6A4B-405F-8CDA-236A67A796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18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7" y="8813803"/>
            <a:ext cx="20729099" cy="2724150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7" y="5813427"/>
            <a:ext cx="20729099" cy="3000373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977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954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0893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1909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14886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17863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20841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23818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AEBD-A820-477C-ACA6-4B96F30F484D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3F26-D47D-425D-ADF1-BCA5A70FE9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911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7"/>
          </a:xfrm>
        </p:spPr>
        <p:txBody>
          <a:bodyPr/>
          <a:lstStyle>
            <a:lvl1pPr>
              <a:defRPr sz="6300"/>
            </a:lvl1pPr>
            <a:lvl2pPr>
              <a:defRPr sz="53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7"/>
          </a:xfrm>
        </p:spPr>
        <p:txBody>
          <a:bodyPr/>
          <a:lstStyle>
            <a:lvl1pPr>
              <a:defRPr sz="6300"/>
            </a:lvl1pPr>
            <a:lvl2pPr>
              <a:defRPr sz="53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9E52-5457-458D-816C-7A4B6EAF9830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2376-6DE0-46AF-9663-22AF348251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00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1" y="3070227"/>
            <a:ext cx="10775238" cy="1279523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29772" indent="0">
              <a:buNone/>
              <a:defRPr sz="4500" b="1"/>
            </a:lvl2pPr>
            <a:lvl3pPr marL="2059546" indent="0">
              <a:buNone/>
              <a:defRPr sz="4000" b="1"/>
            </a:lvl3pPr>
            <a:lvl4pPr marL="3089319" indent="0">
              <a:buNone/>
              <a:defRPr sz="3700" b="1"/>
            </a:lvl4pPr>
            <a:lvl5pPr marL="4119091" indent="0">
              <a:buNone/>
              <a:defRPr sz="3700" b="1"/>
            </a:lvl5pPr>
            <a:lvl6pPr marL="5148865" indent="0">
              <a:buNone/>
              <a:defRPr sz="3700" b="1"/>
            </a:lvl6pPr>
            <a:lvl7pPr marL="6178638" indent="0">
              <a:buNone/>
              <a:defRPr sz="3700" b="1"/>
            </a:lvl7pPr>
            <a:lvl8pPr marL="7208412" indent="0">
              <a:buNone/>
              <a:defRPr sz="3700" b="1"/>
            </a:lvl8pPr>
            <a:lvl9pPr marL="8238184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1" y="4349750"/>
            <a:ext cx="10775238" cy="7902577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40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9" y="3070227"/>
            <a:ext cx="10779472" cy="1279523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29772" indent="0">
              <a:buNone/>
              <a:defRPr sz="4500" b="1"/>
            </a:lvl2pPr>
            <a:lvl3pPr marL="2059546" indent="0">
              <a:buNone/>
              <a:defRPr sz="4000" b="1"/>
            </a:lvl3pPr>
            <a:lvl4pPr marL="3089319" indent="0">
              <a:buNone/>
              <a:defRPr sz="3700" b="1"/>
            </a:lvl4pPr>
            <a:lvl5pPr marL="4119091" indent="0">
              <a:buNone/>
              <a:defRPr sz="3700" b="1"/>
            </a:lvl5pPr>
            <a:lvl6pPr marL="5148865" indent="0">
              <a:buNone/>
              <a:defRPr sz="3700" b="1"/>
            </a:lvl6pPr>
            <a:lvl7pPr marL="6178638" indent="0">
              <a:buNone/>
              <a:defRPr sz="3700" b="1"/>
            </a:lvl7pPr>
            <a:lvl8pPr marL="7208412" indent="0">
              <a:buNone/>
              <a:defRPr sz="3700" b="1"/>
            </a:lvl8pPr>
            <a:lvl9pPr marL="8238184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9" y="4349750"/>
            <a:ext cx="10779472" cy="7902577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40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5114-909C-4E31-9673-B5716EABCCAC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1161-8AE7-44F6-BA19-B9619BA2D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34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1C83-1F67-4A05-97E4-7BCFCC471E3A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FCC3-080C-4AAE-B2A3-392C47D0FA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28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DFF5-DE07-4CFF-BD19-9F2FB47BB015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DEEC-9290-4EAE-9862-78F96C4DF5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465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2" y="546100"/>
            <a:ext cx="8023211" cy="232410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3"/>
            <a:ext cx="13633108" cy="11706227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3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2" y="2870203"/>
            <a:ext cx="8023211" cy="9382127"/>
          </a:xfrm>
        </p:spPr>
        <p:txBody>
          <a:bodyPr/>
          <a:lstStyle>
            <a:lvl1pPr marL="0" indent="0">
              <a:buNone/>
              <a:defRPr sz="3200"/>
            </a:lvl1pPr>
            <a:lvl2pPr marL="1029772" indent="0">
              <a:buNone/>
              <a:defRPr sz="2700"/>
            </a:lvl2pPr>
            <a:lvl3pPr marL="2059546" indent="0">
              <a:buNone/>
              <a:defRPr sz="2300"/>
            </a:lvl3pPr>
            <a:lvl4pPr marL="3089319" indent="0">
              <a:buNone/>
              <a:defRPr sz="2000"/>
            </a:lvl4pPr>
            <a:lvl5pPr marL="4119091" indent="0">
              <a:buNone/>
              <a:defRPr sz="2000"/>
            </a:lvl5pPr>
            <a:lvl6pPr marL="5148865" indent="0">
              <a:buNone/>
              <a:defRPr sz="2000"/>
            </a:lvl6pPr>
            <a:lvl7pPr marL="6178638" indent="0">
              <a:buNone/>
              <a:defRPr sz="2000"/>
            </a:lvl7pPr>
            <a:lvl8pPr marL="7208412" indent="0">
              <a:buNone/>
              <a:defRPr sz="2000"/>
            </a:lvl8pPr>
            <a:lvl9pPr marL="823818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B062-FFF4-4E0C-BED8-79E4A7DCC28C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AB15-B18F-4029-B5CF-D808AFFAAF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14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 rtlCol="0">
            <a:normAutofit/>
          </a:bodyPr>
          <a:lstStyle>
            <a:lvl1pPr marL="0" indent="0">
              <a:buNone/>
              <a:defRPr sz="7200"/>
            </a:lvl1pPr>
            <a:lvl2pPr marL="1029772" indent="0">
              <a:buNone/>
              <a:defRPr sz="6300"/>
            </a:lvl2pPr>
            <a:lvl3pPr marL="2059546" indent="0">
              <a:buNone/>
              <a:defRPr sz="5300"/>
            </a:lvl3pPr>
            <a:lvl4pPr marL="3089319" indent="0">
              <a:buNone/>
              <a:defRPr sz="4500"/>
            </a:lvl4pPr>
            <a:lvl5pPr marL="4119091" indent="0">
              <a:buNone/>
              <a:defRPr sz="4500"/>
            </a:lvl5pPr>
            <a:lvl6pPr marL="5148865" indent="0">
              <a:buNone/>
              <a:defRPr sz="4500"/>
            </a:lvl6pPr>
            <a:lvl7pPr marL="6178638" indent="0">
              <a:buNone/>
              <a:defRPr sz="4500"/>
            </a:lvl7pPr>
            <a:lvl8pPr marL="7208412" indent="0">
              <a:buNone/>
              <a:defRPr sz="4500"/>
            </a:lvl8pPr>
            <a:lvl9pPr marL="8238184" indent="0">
              <a:buNone/>
              <a:defRPr sz="4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7"/>
            <a:ext cx="14632305" cy="1609723"/>
          </a:xfrm>
        </p:spPr>
        <p:txBody>
          <a:bodyPr/>
          <a:lstStyle>
            <a:lvl1pPr marL="0" indent="0">
              <a:buNone/>
              <a:defRPr sz="3200"/>
            </a:lvl1pPr>
            <a:lvl2pPr marL="1029772" indent="0">
              <a:buNone/>
              <a:defRPr sz="2700"/>
            </a:lvl2pPr>
            <a:lvl3pPr marL="2059546" indent="0">
              <a:buNone/>
              <a:defRPr sz="2300"/>
            </a:lvl3pPr>
            <a:lvl4pPr marL="3089319" indent="0">
              <a:buNone/>
              <a:defRPr sz="2000"/>
            </a:lvl4pPr>
            <a:lvl5pPr marL="4119091" indent="0">
              <a:buNone/>
              <a:defRPr sz="2000"/>
            </a:lvl5pPr>
            <a:lvl6pPr marL="5148865" indent="0">
              <a:buNone/>
              <a:defRPr sz="2000"/>
            </a:lvl6pPr>
            <a:lvl7pPr marL="6178638" indent="0">
              <a:buNone/>
              <a:defRPr sz="2000"/>
            </a:lvl7pPr>
            <a:lvl8pPr marL="7208412" indent="0">
              <a:buNone/>
              <a:defRPr sz="2000"/>
            </a:lvl8pPr>
            <a:lvl9pPr marL="823818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655C-61CA-4D12-A0D1-F61316C386D2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E492-A9F9-491B-9C47-24B613BA7F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60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8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955" tIns="102977" rIns="205955" bIns="1029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8775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955" tIns="102977" rIns="205955" bIns="102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91188" cy="730250"/>
          </a:xfrm>
          <a:prstGeom prst="rect">
            <a:avLst/>
          </a:prstGeom>
        </p:spPr>
        <p:txBody>
          <a:bodyPr vert="horz" lIns="205955" tIns="102977" rIns="205955" bIns="102977" rtlCol="0" anchor="ctr"/>
          <a:lstStyle>
            <a:lvl1pPr algn="l" defTabSz="2059546" eaLnBrk="1" fontAlgn="auto" hangingPunct="1">
              <a:spcBef>
                <a:spcPts val="0"/>
              </a:spcBef>
              <a:spcAft>
                <a:spcPts val="0"/>
              </a:spcAft>
              <a:defRPr sz="2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DFAEF7-3730-43E5-AB60-B68E268200D5}" type="datetimeFigureOut">
              <a:rPr lang="en-US"/>
              <a:pPr>
                <a:defRPr/>
              </a:pPr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788" y="12712700"/>
            <a:ext cx="7721600" cy="730250"/>
          </a:xfrm>
          <a:prstGeom prst="rect">
            <a:avLst/>
          </a:prstGeom>
        </p:spPr>
        <p:txBody>
          <a:bodyPr vert="horz" lIns="205955" tIns="102977" rIns="205955" bIns="102977" rtlCol="0" anchor="ctr"/>
          <a:lstStyle>
            <a:lvl1pPr algn="ctr" defTabSz="2059546" eaLnBrk="1" fontAlgn="auto" hangingPunct="1">
              <a:spcBef>
                <a:spcPts val="0"/>
              </a:spcBef>
              <a:spcAft>
                <a:spcPts val="0"/>
              </a:spcAft>
              <a:defRPr sz="2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2700"/>
            <a:ext cx="5691187" cy="730250"/>
          </a:xfrm>
          <a:prstGeom prst="rect">
            <a:avLst/>
          </a:prstGeom>
        </p:spPr>
        <p:txBody>
          <a:bodyPr vert="horz" wrap="square" lIns="205955" tIns="102977" rIns="205955" bIns="10297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9D7FD2-181C-4BAF-B619-05F4E4560B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049000"/>
            <a:ext cx="6064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275" y="11430000"/>
            <a:ext cx="2362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2058988" rtl="0" eaLnBrk="0" fontAlgn="base" hangingPunct="0">
        <a:spcBef>
          <a:spcPct val="0"/>
        </a:spcBef>
        <a:spcAft>
          <a:spcPct val="0"/>
        </a:spcAft>
        <a:defRPr sz="9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058988" rtl="0" eaLnBrk="0" fontAlgn="base" hangingPunct="0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Arial" panose="020B0604020202020204" pitchFamily="34" charset="0"/>
        </a:defRPr>
      </a:lvl2pPr>
      <a:lvl3pPr algn="ctr" defTabSz="2058988" rtl="0" eaLnBrk="0" fontAlgn="base" hangingPunct="0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Arial" panose="020B0604020202020204" pitchFamily="34" charset="0"/>
        </a:defRPr>
      </a:lvl3pPr>
      <a:lvl4pPr algn="ctr" defTabSz="2058988" rtl="0" eaLnBrk="0" fontAlgn="base" hangingPunct="0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Arial" panose="020B0604020202020204" pitchFamily="34" charset="0"/>
        </a:defRPr>
      </a:lvl4pPr>
      <a:lvl5pPr algn="ctr" defTabSz="2058988" rtl="0" eaLnBrk="0" fontAlgn="base" hangingPunct="0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2058988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Calibri" pitchFamily="34" charset="0"/>
        </a:defRPr>
      </a:lvl6pPr>
      <a:lvl7pPr marL="914400" algn="ctr" defTabSz="2058988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Calibri" pitchFamily="34" charset="0"/>
        </a:defRPr>
      </a:lvl7pPr>
      <a:lvl8pPr marL="1371600" algn="ctr" defTabSz="2058988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Calibri" pitchFamily="34" charset="0"/>
        </a:defRPr>
      </a:lvl8pPr>
      <a:lvl9pPr marL="1828800" algn="ctr" defTabSz="2058988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Calibri" pitchFamily="34" charset="0"/>
        </a:defRPr>
      </a:lvl9pPr>
    </p:titleStyle>
    <p:bodyStyle>
      <a:lvl1pPr marL="771525" indent="-771525" algn="l" defTabSz="2058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73225" indent="-642938" algn="l" defTabSz="2058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73338" indent="-514350" algn="l" defTabSz="2058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3603625" indent="-514350" algn="l" defTabSz="2058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33913" indent="-514350" algn="l" defTabSz="2058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63751" indent="-514886" algn="l" defTabSz="205954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93524" indent="-514886" algn="l" defTabSz="205954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23298" indent="-514886" algn="l" defTabSz="205954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53070" indent="-514886" algn="l" defTabSz="205954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95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9772" algn="l" defTabSz="20595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9546" algn="l" defTabSz="20595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9319" algn="l" defTabSz="20595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9091" algn="l" defTabSz="20595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8865" algn="l" defTabSz="20595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8638" algn="l" defTabSz="20595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8412" algn="l" defTabSz="20595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38184" algn="l" defTabSz="205954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588" y="2671763"/>
            <a:ext cx="2438717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5000" dirty="0"/>
              <a:t>Welcome</a:t>
            </a:r>
          </a:p>
          <a:p>
            <a:pPr algn="ctr" eaLnBrk="1" hangingPunct="1"/>
            <a:endParaRPr lang="en-US" altLang="en-US" sz="9800" dirty="0"/>
          </a:p>
          <a:p>
            <a:pPr algn="ctr" eaLnBrk="1" hangingPunct="1"/>
            <a:endParaRPr lang="en-US" altLang="en-US" sz="9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934200"/>
            <a:ext cx="243871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dirty="0">
                <a:solidFill>
                  <a:schemeClr val="bg1">
                    <a:lumMod val="50000"/>
                  </a:schemeClr>
                </a:solidFill>
              </a:rPr>
              <a:t>Tiffany Tedesco</a:t>
            </a:r>
          </a:p>
          <a:p>
            <a:pPr algn="ctr" eaLnBrk="1" hangingPunct="1">
              <a:defRPr/>
            </a:pPr>
            <a:r>
              <a:rPr lang="en-US" sz="7200" dirty="0">
                <a:solidFill>
                  <a:schemeClr val="bg1">
                    <a:lumMod val="50000"/>
                  </a:schemeClr>
                </a:solidFill>
              </a:rPr>
              <a:t>Regional Program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888" y="730250"/>
            <a:ext cx="16230600" cy="2212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  <a:t>Where we’re headed: </a:t>
            </a:r>
            <a:b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  <a:t>Protecting and Improving CalFresh</a:t>
            </a:r>
            <a:endParaRPr lang="en-US" sz="7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588" y="3733800"/>
            <a:ext cx="18287999" cy="8620125"/>
          </a:xfrm>
        </p:spPr>
        <p:txBody>
          <a:bodyPr>
            <a:normAutofit/>
          </a:bodyPr>
          <a:lstStyle/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/>
              <a:t>Advocate to prevent cuts to SNAP/CalFresh in the Farm Bill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2800" dirty="0" smtClean="0"/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Continue CalFresh outreach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2800" dirty="0" smtClean="0">
              <a:latin typeface="+mj-lt"/>
            </a:endParaRP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Work closely with counties to soften the impact of potential cuts</a:t>
            </a:r>
            <a:endParaRPr lang="en-US" sz="5100" dirty="0" smtClean="0">
              <a:latin typeface="+mj-lt"/>
            </a:endParaRP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0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87" y="2895600"/>
            <a:ext cx="1652405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11112" y="1228725"/>
            <a:ext cx="24387175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73225" indent="-642938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73338" indent="-514350">
              <a:spcBef>
                <a:spcPct val="20000"/>
              </a:spcBef>
              <a:buFont typeface="Arial" panose="020B0604020202020204" pitchFamily="34" charset="0"/>
              <a:buChar char="•"/>
              <a:defRPr sz="5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25" indent="-51435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33913" indent="-514350">
              <a:spcBef>
                <a:spcPct val="20000"/>
              </a:spcBef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0911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483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055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4627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0" dirty="0"/>
              <a:t>Partnership Awards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74175"/>
            <a:ext cx="243871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dirty="0">
                <a:solidFill>
                  <a:schemeClr val="bg1">
                    <a:lumMod val="50000"/>
                  </a:schemeClr>
                </a:solidFill>
              </a:rPr>
              <a:t>Tometrius Paxton</a:t>
            </a:r>
          </a:p>
          <a:p>
            <a:pPr algn="ctr" eaLnBrk="1" hangingPunct="1">
              <a:defRPr/>
            </a:pPr>
            <a:r>
              <a:rPr lang="en-US" sz="7200" dirty="0">
                <a:solidFill>
                  <a:schemeClr val="bg1">
                    <a:lumMod val="50000"/>
                  </a:schemeClr>
                </a:solidFill>
              </a:rPr>
              <a:t>Senior Manager of Community Partnerships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04" y="3234532"/>
            <a:ext cx="587898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0" y="457200"/>
            <a:ext cx="24387175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73225" indent="-642938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73338" indent="-514350">
              <a:spcBef>
                <a:spcPct val="20000"/>
              </a:spcBef>
              <a:buFont typeface="Arial" panose="020B0604020202020204" pitchFamily="34" charset="0"/>
              <a:buChar char="•"/>
              <a:defRPr sz="5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25" indent="-51435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33913" indent="-514350">
              <a:spcBef>
                <a:spcPct val="20000"/>
              </a:spcBef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0911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483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055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4627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500" dirty="0"/>
              <a:t>Outstanding Grocery </a:t>
            </a:r>
            <a:br>
              <a:rPr lang="en-US" altLang="en-US" sz="12500" dirty="0"/>
            </a:br>
            <a:r>
              <a:rPr lang="en-US" altLang="en-US" sz="12500" dirty="0"/>
              <a:t>Rescue Partner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0628313"/>
            <a:ext cx="579120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267200"/>
            <a:ext cx="9372600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0" y="838200"/>
            <a:ext cx="2438717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73225" indent="-642938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73338" indent="-514350">
              <a:spcBef>
                <a:spcPct val="20000"/>
              </a:spcBef>
              <a:buFont typeface="Arial" panose="020B0604020202020204" pitchFamily="34" charset="0"/>
              <a:buChar char="•"/>
              <a:defRPr sz="5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25" indent="-51435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33913" indent="-514350">
              <a:spcBef>
                <a:spcPct val="20000"/>
              </a:spcBef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0911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483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055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4627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500" dirty="0">
                <a:solidFill>
                  <a:srgbClr val="000000"/>
                </a:solidFill>
              </a:rPr>
              <a:t>Ultimate Food </a:t>
            </a:r>
            <a:br>
              <a:rPr lang="en-US" altLang="en-US" sz="12500" dirty="0">
                <a:solidFill>
                  <a:srgbClr val="000000"/>
                </a:solidFill>
              </a:rPr>
            </a:br>
            <a:r>
              <a:rPr lang="en-US" altLang="en-US" sz="12500" dirty="0">
                <a:solidFill>
                  <a:srgbClr val="000000"/>
                </a:solidFill>
              </a:rPr>
              <a:t>Connector Award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5029200"/>
            <a:ext cx="103251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7" y="5248275"/>
            <a:ext cx="474345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79413" y="762000"/>
            <a:ext cx="247665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Breakout Session 1</a:t>
            </a:r>
          </a:p>
          <a:p>
            <a:pPr algn="ctr"/>
            <a:endParaRPr lang="en-US" sz="6600" dirty="0"/>
          </a:p>
          <a:p>
            <a:pPr algn="ctr"/>
            <a:r>
              <a:rPr lang="en-US" sz="9600" dirty="0" smtClean="0"/>
              <a:t>10:00-11:00 a.m.</a:t>
            </a:r>
          </a:p>
          <a:p>
            <a:pPr algn="ctr"/>
            <a:endParaRPr lang="en-US" sz="6600" dirty="0"/>
          </a:p>
          <a:p>
            <a:pPr algn="ctr"/>
            <a:r>
              <a:rPr lang="en-US" sz="9600" b="1" dirty="0" smtClean="0">
                <a:latin typeface="Bradley Hand ITC" panose="03070402050302030203" pitchFamily="66" charset="0"/>
              </a:rPr>
              <a:t>Begin</a:t>
            </a:r>
            <a:endParaRPr lang="en-US" sz="9600" b="1" dirty="0">
              <a:latin typeface="Bradley Hand ITC" panose="03070402050302030203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87" y="7308116"/>
            <a:ext cx="10232775" cy="49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" y="3252788"/>
            <a:ext cx="24387174" cy="932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630488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5175" indent="-2289175" defTabSz="20589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032375" indent="-2289175" defTabSz="20589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489575" indent="-2289175" defTabSz="20589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946775" indent="-2289175" defTabSz="20589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5400" dirty="0"/>
              <a:t>Emergency Exits and Rallying Point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5400" dirty="0"/>
              <a:t>Workshop Locations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5400" dirty="0"/>
              <a:t>Program Schedule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5400" dirty="0"/>
              <a:t>Oracle </a:t>
            </a:r>
            <a:r>
              <a:rPr lang="en-US" altLang="en-US" sz="5400" dirty="0" smtClean="0"/>
              <a:t>Wi-Fi </a:t>
            </a:r>
            <a:r>
              <a:rPr lang="en-US" altLang="en-US" sz="5400" dirty="0" smtClean="0"/>
              <a:t>Password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5400" dirty="0" smtClean="0"/>
              <a:t>Don’t forget to claim your Aunt Bertha page: staff is here to help!</a:t>
            </a:r>
            <a:endParaRPr lang="en-US" altLang="en-US" sz="5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5400" dirty="0"/>
              <a:t>Questions—see staff in logo wear</a:t>
            </a:r>
          </a:p>
          <a:p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r>
              <a:rPr lang="en-US" altLang="en-US" i="1" dirty="0" smtClean="0"/>
              <a:t>Thanks </a:t>
            </a:r>
            <a:r>
              <a:rPr lang="en-US" altLang="en-US" i="1" dirty="0"/>
              <a:t>to planning committee: Sharon Kelleher, Amandine Aubin, Diana Garcia, Nancy Nagel, </a:t>
            </a:r>
            <a:endParaRPr lang="en-US" altLang="en-US" i="1" dirty="0" smtClean="0"/>
          </a:p>
          <a:p>
            <a:pPr algn="ctr"/>
            <a:r>
              <a:rPr lang="en-US" altLang="en-US" i="1" dirty="0" smtClean="0"/>
              <a:t>Susan </a:t>
            </a:r>
            <a:r>
              <a:rPr lang="en-US" altLang="en-US" i="1" dirty="0"/>
              <a:t>Takalo, Tiffany Tedesco</a:t>
            </a:r>
          </a:p>
          <a:p>
            <a:pPr lvl="1" algn="ctr"/>
            <a:r>
              <a:rPr lang="en-US" altLang="en-US" i="1" dirty="0"/>
              <a:t>and Second Harvest Staff</a:t>
            </a:r>
          </a:p>
          <a:p>
            <a:pPr lvl="1"/>
            <a:endParaRPr lang="en-US" altLang="en-US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0" y="1066800"/>
            <a:ext cx="243871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9600" dirty="0"/>
              <a:t>Conference Overview &amp; Basic Logistics</a:t>
            </a:r>
          </a:p>
          <a:p>
            <a:endParaRPr lang="en-US" altLang="en-US" dirty="0"/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87" y="2743200"/>
            <a:ext cx="416467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371600"/>
            <a:ext cx="243871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8000" dirty="0"/>
              <a:t>Let’s Zumba</a:t>
            </a:r>
          </a:p>
          <a:p>
            <a:pPr algn="ctr"/>
            <a:r>
              <a:rPr lang="en-US" altLang="en-US" sz="4800" dirty="0"/>
              <a:t>Vicky Avila-Mendrano</a:t>
            </a: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581400"/>
            <a:ext cx="12333287" cy="82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0" y="4260850"/>
            <a:ext cx="2438717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73225" indent="-642938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73338" indent="-514350">
              <a:spcBef>
                <a:spcPct val="20000"/>
              </a:spcBef>
              <a:buFont typeface="Arial" panose="020B0604020202020204" pitchFamily="34" charset="0"/>
              <a:buChar char="•"/>
              <a:defRPr sz="5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25" indent="-51435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33913" indent="-514350">
              <a:spcBef>
                <a:spcPct val="20000"/>
              </a:spcBef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0911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483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055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4627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800" b="1" dirty="0"/>
              <a:t>State of the Food Bank</a:t>
            </a:r>
            <a:br>
              <a:rPr lang="en-US" altLang="en-US" sz="9800" b="1" dirty="0"/>
            </a:br>
            <a:r>
              <a:rPr lang="en-US" altLang="en-US" sz="8000" b="1" dirty="0"/>
              <a:t>May 11, 2018</a:t>
            </a:r>
          </a:p>
        </p:txBody>
      </p:sp>
      <p:sp>
        <p:nvSpPr>
          <p:cNvPr id="8195" name="Subtitle 2"/>
          <p:cNvSpPr txBox="1">
            <a:spLocks/>
          </p:cNvSpPr>
          <p:nvPr/>
        </p:nvSpPr>
        <p:spPr bwMode="auto">
          <a:xfrm>
            <a:off x="0" y="7924800"/>
            <a:ext cx="24387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73225" indent="-642938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73338" indent="-514350">
              <a:spcBef>
                <a:spcPct val="20000"/>
              </a:spcBef>
              <a:buFont typeface="Arial" panose="020B0604020202020204" pitchFamily="34" charset="0"/>
              <a:buChar char="•"/>
              <a:defRPr sz="5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25" indent="-51435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33913" indent="-514350">
              <a:spcBef>
                <a:spcPct val="20000"/>
              </a:spcBef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0911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483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055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462713" indent="-514350" defTabSz="2058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Leslie Bacho</a:t>
            </a:r>
            <a:br>
              <a:rPr lang="en-US" alt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CEO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30250"/>
            <a:ext cx="24387174" cy="2212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  <a:t>A little bit about me . . .</a:t>
            </a:r>
            <a:endParaRPr lang="en-US" sz="7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87" y="3200399"/>
            <a:ext cx="8382000" cy="82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888" y="730250"/>
            <a:ext cx="16230600" cy="2212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  <a:t>Keys to our future success</a:t>
            </a:r>
            <a:endParaRPr lang="en-US" sz="7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588" y="3429000"/>
            <a:ext cx="20497800" cy="8924925"/>
          </a:xfrm>
        </p:spPr>
        <p:txBody>
          <a:bodyPr>
            <a:normAutofit/>
          </a:bodyPr>
          <a:lstStyle/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Community wired toward innovation and problem solving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2800" dirty="0">
              <a:latin typeface="+mj-lt"/>
            </a:endParaRP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Community willing to invest in solutions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2800" dirty="0">
              <a:latin typeface="+mj-lt"/>
            </a:endParaRP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Strong network of creative, committed partners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1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888" y="730250"/>
            <a:ext cx="16230600" cy="2212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  <a:t>What I heard from you</a:t>
            </a:r>
            <a:endParaRPr lang="en-US" sz="7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588" y="2943225"/>
            <a:ext cx="20497800" cy="9410700"/>
          </a:xfrm>
        </p:spPr>
        <p:txBody>
          <a:bodyPr>
            <a:normAutofit/>
          </a:bodyPr>
          <a:lstStyle/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Lots of positive feedback 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Opportunities to improve our customer service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Resource challenges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Shared concern for clients having to move out of our community and how to best reach clients who remain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Impact of immigration fears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Shared concern for threats to the social safety net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6000" dirty="0" smtClean="0">
              <a:latin typeface="+mj-lt"/>
            </a:endParaRPr>
          </a:p>
          <a:p>
            <a:pPr marL="970280" lvl="1" indent="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None/>
              <a:defRPr/>
            </a:pPr>
            <a:endParaRPr lang="en-US" sz="5100" dirty="0" smtClean="0">
              <a:latin typeface="+mj-lt"/>
            </a:endParaRP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43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888" y="730250"/>
            <a:ext cx="16230600" cy="2212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  <a:t>Where we’re headed: </a:t>
            </a:r>
            <a:b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  <a:t>Making our services more welcoming</a:t>
            </a:r>
            <a:endParaRPr lang="en-US" sz="7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588" y="3505200"/>
            <a:ext cx="20497800" cy="8848725"/>
          </a:xfrm>
        </p:spPr>
        <p:txBody>
          <a:bodyPr>
            <a:normAutofit/>
          </a:bodyPr>
          <a:lstStyle/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/>
              <a:t>Client-centered innovation </a:t>
            </a:r>
            <a:r>
              <a:rPr lang="en-US" sz="6000" dirty="0" smtClean="0"/>
              <a:t>– what do our clients want and need</a:t>
            </a:r>
          </a:p>
          <a:p>
            <a:pPr marL="68580" indent="0">
              <a:spcBef>
                <a:spcPts val="900"/>
              </a:spcBef>
              <a:spcAft>
                <a:spcPts val="900"/>
              </a:spcAft>
              <a:buNone/>
              <a:defRPr/>
            </a:pPr>
            <a:endParaRPr lang="en-US" sz="2800" dirty="0" smtClean="0"/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/>
              <a:t>Improving the end-to-end client experience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2800" dirty="0"/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/>
              <a:t>Marketing to clients – </a:t>
            </a:r>
            <a:r>
              <a:rPr lang="en-US" sz="6000" dirty="0" smtClean="0"/>
              <a:t>how to </a:t>
            </a:r>
            <a:r>
              <a:rPr lang="en-US" sz="6000" dirty="0"/>
              <a:t>reach </a:t>
            </a:r>
            <a:r>
              <a:rPr lang="en-US" sz="6000" dirty="0" smtClean="0"/>
              <a:t>new people</a:t>
            </a:r>
            <a:endParaRPr lang="en-US" sz="6000" dirty="0"/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6000" dirty="0" smtClean="0">
              <a:latin typeface="+mj-lt"/>
            </a:endParaRPr>
          </a:p>
          <a:p>
            <a:pPr marL="970280" lvl="1" indent="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None/>
              <a:defRPr/>
            </a:pPr>
            <a:endParaRPr lang="en-US" sz="5100" dirty="0" smtClean="0">
              <a:latin typeface="+mj-lt"/>
            </a:endParaRP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03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888" y="730250"/>
            <a:ext cx="16230600" cy="2212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  <a:t>Where we’re headed: </a:t>
            </a:r>
            <a:b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600" dirty="0" smtClean="0">
                <a:solidFill>
                  <a:schemeClr val="accent6">
                    <a:lumMod val="75000"/>
                  </a:schemeClr>
                </a:solidFill>
              </a:rPr>
              <a:t>Increasing Access</a:t>
            </a:r>
            <a:endParaRPr lang="en-US" sz="7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588" y="3505200"/>
            <a:ext cx="20497800" cy="8848725"/>
          </a:xfrm>
        </p:spPr>
        <p:txBody>
          <a:bodyPr>
            <a:normAutofit/>
          </a:bodyPr>
          <a:lstStyle/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/>
              <a:t>Expand access at our direct service sites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/>
              <a:t>Better coordination with our partners</a:t>
            </a:r>
            <a:endParaRPr lang="en-US" sz="6000" dirty="0"/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/>
              <a:t>Mobilize </a:t>
            </a:r>
            <a:r>
              <a:rPr lang="en-US" sz="6000" dirty="0"/>
              <a:t>all willing and able partners beyond our traditional partners (e.g. medical organizations, supportive housing service organizations, schools</a:t>
            </a:r>
            <a:r>
              <a:rPr lang="en-US" sz="6000" dirty="0" smtClean="0"/>
              <a:t>)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Expand nutrition education</a:t>
            </a: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dirty="0" smtClean="0">
                <a:latin typeface="+mj-lt"/>
              </a:rPr>
              <a:t>Grow school and summer meals</a:t>
            </a:r>
          </a:p>
          <a:p>
            <a:pPr marL="970280" lvl="1" indent="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None/>
              <a:defRPr/>
            </a:pPr>
            <a:endParaRPr lang="en-US" sz="5100" dirty="0" smtClean="0">
              <a:latin typeface="+mj-lt"/>
            </a:endParaRPr>
          </a:p>
          <a:p>
            <a:pPr marL="982980" indent="-914400">
              <a:spcBef>
                <a:spcPts val="900"/>
              </a:spcBef>
              <a:spcAft>
                <a:spcPts val="900"/>
              </a:spcAft>
              <a:defRPr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60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286</Words>
  <Application>Microsoft Office PowerPoint</Application>
  <PresentationFormat>Custom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A little bit about me . . .</vt:lpstr>
      <vt:lpstr>Keys to our future success</vt:lpstr>
      <vt:lpstr>What I heard from you</vt:lpstr>
      <vt:lpstr>Where we’re headed:  Making our services more welcoming</vt:lpstr>
      <vt:lpstr>Where we’re headed:  Increasing Access</vt:lpstr>
      <vt:lpstr>Where we’re headed:  Protecting and Improving CalFresh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Oracle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control</dc:creator>
  <cp:lastModifiedBy>Susan Takalo</cp:lastModifiedBy>
  <cp:revision>32</cp:revision>
  <dcterms:created xsi:type="dcterms:W3CDTF">2011-02-10T01:37:13Z</dcterms:created>
  <dcterms:modified xsi:type="dcterms:W3CDTF">2018-05-09T15:22:31Z</dcterms:modified>
</cp:coreProperties>
</file>