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9" r:id="rId2"/>
    <p:sldId id="258" r:id="rId3"/>
    <p:sldId id="260" r:id="rId4"/>
    <p:sldId id="29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5" r:id="rId13"/>
    <p:sldId id="296" r:id="rId14"/>
    <p:sldId id="282" r:id="rId15"/>
    <p:sldId id="289" r:id="rId16"/>
    <p:sldId id="297" r:id="rId17"/>
    <p:sldId id="290" r:id="rId18"/>
    <p:sldId id="288" r:id="rId19"/>
    <p:sldId id="287" r:id="rId20"/>
    <p:sldId id="270" r:id="rId21"/>
    <p:sldId id="298" r:id="rId22"/>
    <p:sldId id="318" r:id="rId23"/>
    <p:sldId id="319" r:id="rId24"/>
    <p:sldId id="320" r:id="rId25"/>
    <p:sldId id="294" r:id="rId26"/>
    <p:sldId id="295" r:id="rId27"/>
    <p:sldId id="300" r:id="rId28"/>
    <p:sldId id="299" r:id="rId29"/>
    <p:sldId id="301" r:id="rId30"/>
    <p:sldId id="322" r:id="rId31"/>
    <p:sldId id="323" r:id="rId32"/>
    <p:sldId id="304" r:id="rId33"/>
    <p:sldId id="305" r:id="rId34"/>
    <p:sldId id="306" r:id="rId35"/>
    <p:sldId id="324" r:id="rId36"/>
    <p:sldId id="308" r:id="rId37"/>
    <p:sldId id="325" r:id="rId38"/>
    <p:sldId id="310" r:id="rId39"/>
    <p:sldId id="312" r:id="rId40"/>
    <p:sldId id="311" r:id="rId41"/>
    <p:sldId id="313" r:id="rId42"/>
    <p:sldId id="314" r:id="rId43"/>
    <p:sldId id="315" r:id="rId44"/>
    <p:sldId id="316" r:id="rId4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C4B5E"/>
    <a:srgbClr val="33CCCC"/>
    <a:srgbClr val="FF0066"/>
    <a:srgbClr val="FFFF99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94660"/>
  </p:normalViewPr>
  <p:slideViewPr>
    <p:cSldViewPr showGuides="1">
      <p:cViewPr varScale="1">
        <p:scale>
          <a:sx n="83" d="100"/>
          <a:sy n="83" d="100"/>
        </p:scale>
        <p:origin x="27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548413-DD20-4000-B494-411AD8DB272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999D186-8CF1-49AA-9C11-33296071D45A}">
      <dgm:prSet/>
      <dgm:spPr/>
      <dgm:t>
        <a:bodyPr/>
        <a:lstStyle/>
        <a:p>
          <a:r>
            <a:rPr lang="en-US"/>
            <a:t>Overview of food bank programs</a:t>
          </a:r>
        </a:p>
      </dgm:t>
    </dgm:pt>
    <dgm:pt modelId="{3C40036C-BE18-4454-88E9-92AAD3BD8B09}" type="parTrans" cxnId="{79538B92-7FDF-44D0-8E24-6DD545A6E8C3}">
      <dgm:prSet/>
      <dgm:spPr/>
      <dgm:t>
        <a:bodyPr/>
        <a:lstStyle/>
        <a:p>
          <a:endParaRPr lang="en-US"/>
        </a:p>
      </dgm:t>
    </dgm:pt>
    <dgm:pt modelId="{B6F6C1E1-4320-45C3-94F8-7C95A1A73D13}" type="sibTrans" cxnId="{79538B92-7FDF-44D0-8E24-6DD545A6E8C3}">
      <dgm:prSet/>
      <dgm:spPr/>
      <dgm:t>
        <a:bodyPr/>
        <a:lstStyle/>
        <a:p>
          <a:endParaRPr lang="en-US"/>
        </a:p>
      </dgm:t>
    </dgm:pt>
    <dgm:pt modelId="{40383DC2-CDDD-4B25-8E56-57A22758386B}">
      <dgm:prSet/>
      <dgm:spPr/>
      <dgm:t>
        <a:bodyPr/>
        <a:lstStyle/>
        <a:p>
          <a:r>
            <a:rPr lang="en-US"/>
            <a:t>Food bank program application assistance and referrals</a:t>
          </a:r>
        </a:p>
      </dgm:t>
    </dgm:pt>
    <dgm:pt modelId="{863D04C4-7073-498B-897A-834AA53EA53C}" type="parTrans" cxnId="{85E9C3AC-6B3A-460C-B6FD-223A07B3710F}">
      <dgm:prSet/>
      <dgm:spPr/>
      <dgm:t>
        <a:bodyPr/>
        <a:lstStyle/>
        <a:p>
          <a:endParaRPr lang="en-US"/>
        </a:p>
      </dgm:t>
    </dgm:pt>
    <dgm:pt modelId="{F8D32A8C-D0F7-467F-B7F8-B16436F85083}" type="sibTrans" cxnId="{85E9C3AC-6B3A-460C-B6FD-223A07B3710F}">
      <dgm:prSet/>
      <dgm:spPr/>
      <dgm:t>
        <a:bodyPr/>
        <a:lstStyle/>
        <a:p>
          <a:endParaRPr lang="en-US"/>
        </a:p>
      </dgm:t>
    </dgm:pt>
    <dgm:pt modelId="{CF5EB108-D6C3-4309-897B-F518006BE4C2}">
      <dgm:prSet/>
      <dgm:spPr/>
      <dgm:t>
        <a:bodyPr/>
        <a:lstStyle/>
        <a:p>
          <a:r>
            <a:rPr lang="en-US"/>
            <a:t>How to refer clients to other programs</a:t>
          </a:r>
        </a:p>
      </dgm:t>
    </dgm:pt>
    <dgm:pt modelId="{832ACE78-1885-4F1B-B750-B61247FE0F47}" type="parTrans" cxnId="{B51235BF-E772-4AAC-96B9-CB9713099F7B}">
      <dgm:prSet/>
      <dgm:spPr/>
      <dgm:t>
        <a:bodyPr/>
        <a:lstStyle/>
        <a:p>
          <a:endParaRPr lang="en-US"/>
        </a:p>
      </dgm:t>
    </dgm:pt>
    <dgm:pt modelId="{C2A4CEC7-30C2-4F0C-9257-2B6AFF32080A}" type="sibTrans" cxnId="{B51235BF-E772-4AAC-96B9-CB9713099F7B}">
      <dgm:prSet/>
      <dgm:spPr/>
      <dgm:t>
        <a:bodyPr/>
        <a:lstStyle/>
        <a:p>
          <a:endParaRPr lang="en-US"/>
        </a:p>
      </dgm:t>
    </dgm:pt>
    <dgm:pt modelId="{9BEB2495-C372-4624-BDB8-1366554AE695}" type="pres">
      <dgm:prSet presAssocID="{51548413-DD20-4000-B494-411AD8DB2721}" presName="root" presStyleCnt="0">
        <dgm:presLayoutVars>
          <dgm:dir/>
          <dgm:resizeHandles val="exact"/>
        </dgm:presLayoutVars>
      </dgm:prSet>
      <dgm:spPr/>
    </dgm:pt>
    <dgm:pt modelId="{FE2B5B1A-EBE4-4FAC-A8B1-89AE7E3F3AB2}" type="pres">
      <dgm:prSet presAssocID="{8999D186-8CF1-49AA-9C11-33296071D45A}" presName="compNode" presStyleCnt="0"/>
      <dgm:spPr/>
    </dgm:pt>
    <dgm:pt modelId="{45D48AF3-3902-48F3-81DE-0ACBA89FAF53}" type="pres">
      <dgm:prSet presAssocID="{8999D186-8CF1-49AA-9C11-33296071D45A}" presName="bgRect" presStyleLbl="bgShp" presStyleIdx="0" presStyleCnt="3"/>
      <dgm:spPr/>
    </dgm:pt>
    <dgm:pt modelId="{21317B3A-F9B2-4345-BD79-BDA15F0FF642}" type="pres">
      <dgm:prSet presAssocID="{8999D186-8CF1-49AA-9C11-33296071D45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BA499D0B-A802-410D-B890-B591553879FC}" type="pres">
      <dgm:prSet presAssocID="{8999D186-8CF1-49AA-9C11-33296071D45A}" presName="spaceRect" presStyleCnt="0"/>
      <dgm:spPr/>
    </dgm:pt>
    <dgm:pt modelId="{CE1F37E7-437F-47A9-AE23-AA6AE93833D1}" type="pres">
      <dgm:prSet presAssocID="{8999D186-8CF1-49AA-9C11-33296071D45A}" presName="parTx" presStyleLbl="revTx" presStyleIdx="0" presStyleCnt="3">
        <dgm:presLayoutVars>
          <dgm:chMax val="0"/>
          <dgm:chPref val="0"/>
        </dgm:presLayoutVars>
      </dgm:prSet>
      <dgm:spPr/>
    </dgm:pt>
    <dgm:pt modelId="{C7B9E5B1-1586-487B-B6F3-52CE21545EAF}" type="pres">
      <dgm:prSet presAssocID="{B6F6C1E1-4320-45C3-94F8-7C95A1A73D13}" presName="sibTrans" presStyleCnt="0"/>
      <dgm:spPr/>
    </dgm:pt>
    <dgm:pt modelId="{CB53DC4E-76DF-4FAC-A09A-646316918F8A}" type="pres">
      <dgm:prSet presAssocID="{40383DC2-CDDD-4B25-8E56-57A22758386B}" presName="compNode" presStyleCnt="0"/>
      <dgm:spPr/>
    </dgm:pt>
    <dgm:pt modelId="{193DFF97-FC7B-434E-A390-0C250F40FE79}" type="pres">
      <dgm:prSet presAssocID="{40383DC2-CDDD-4B25-8E56-57A22758386B}" presName="bgRect" presStyleLbl="bgShp" presStyleIdx="1" presStyleCnt="3"/>
      <dgm:spPr/>
    </dgm:pt>
    <dgm:pt modelId="{4AB27AC2-D7F3-4786-8006-B12B9480A91F}" type="pres">
      <dgm:prSet presAssocID="{40383DC2-CDDD-4B25-8E56-57A22758386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3222CDE-63E2-4907-85C5-39CCE141D2DE}" type="pres">
      <dgm:prSet presAssocID="{40383DC2-CDDD-4B25-8E56-57A22758386B}" presName="spaceRect" presStyleCnt="0"/>
      <dgm:spPr/>
    </dgm:pt>
    <dgm:pt modelId="{F4E4D052-C011-44B9-AEC6-76E6E9EA9323}" type="pres">
      <dgm:prSet presAssocID="{40383DC2-CDDD-4B25-8E56-57A22758386B}" presName="parTx" presStyleLbl="revTx" presStyleIdx="1" presStyleCnt="3">
        <dgm:presLayoutVars>
          <dgm:chMax val="0"/>
          <dgm:chPref val="0"/>
        </dgm:presLayoutVars>
      </dgm:prSet>
      <dgm:spPr/>
    </dgm:pt>
    <dgm:pt modelId="{8224883A-5613-4DDD-B666-F4433EA6096E}" type="pres">
      <dgm:prSet presAssocID="{F8D32A8C-D0F7-467F-B7F8-B16436F85083}" presName="sibTrans" presStyleCnt="0"/>
      <dgm:spPr/>
    </dgm:pt>
    <dgm:pt modelId="{3E80185F-EE72-4EB5-BDC0-31CEAB688B99}" type="pres">
      <dgm:prSet presAssocID="{CF5EB108-D6C3-4309-897B-F518006BE4C2}" presName="compNode" presStyleCnt="0"/>
      <dgm:spPr/>
    </dgm:pt>
    <dgm:pt modelId="{6F8370BE-FF96-4C23-AFF8-FCDAD4B59A60}" type="pres">
      <dgm:prSet presAssocID="{CF5EB108-D6C3-4309-897B-F518006BE4C2}" presName="bgRect" presStyleLbl="bgShp" presStyleIdx="2" presStyleCnt="3"/>
      <dgm:spPr/>
    </dgm:pt>
    <dgm:pt modelId="{DCAD4C6F-164C-43FA-9086-EE6AC4E81859}" type="pres">
      <dgm:prSet presAssocID="{CF5EB108-D6C3-4309-897B-F518006BE4C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75CFD222-5612-4DCB-B51E-E1848CC6125D}" type="pres">
      <dgm:prSet presAssocID="{CF5EB108-D6C3-4309-897B-F518006BE4C2}" presName="spaceRect" presStyleCnt="0"/>
      <dgm:spPr/>
    </dgm:pt>
    <dgm:pt modelId="{F33E343B-3075-4820-889C-4EFC16BAB3D7}" type="pres">
      <dgm:prSet presAssocID="{CF5EB108-D6C3-4309-897B-F518006BE4C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81A4B2A-05D2-4825-B746-E62D24C56157}" type="presOf" srcId="{CF5EB108-D6C3-4309-897B-F518006BE4C2}" destId="{F33E343B-3075-4820-889C-4EFC16BAB3D7}" srcOrd="0" destOrd="0" presId="urn:microsoft.com/office/officeart/2018/2/layout/IconVerticalSolidList"/>
    <dgm:cxn modelId="{8C4BED45-0D0E-40C6-A8F8-50CFF64951DF}" type="presOf" srcId="{8999D186-8CF1-49AA-9C11-33296071D45A}" destId="{CE1F37E7-437F-47A9-AE23-AA6AE93833D1}" srcOrd="0" destOrd="0" presId="urn:microsoft.com/office/officeart/2018/2/layout/IconVerticalSolidList"/>
    <dgm:cxn modelId="{79538B92-7FDF-44D0-8E24-6DD545A6E8C3}" srcId="{51548413-DD20-4000-B494-411AD8DB2721}" destId="{8999D186-8CF1-49AA-9C11-33296071D45A}" srcOrd="0" destOrd="0" parTransId="{3C40036C-BE18-4454-88E9-92AAD3BD8B09}" sibTransId="{B6F6C1E1-4320-45C3-94F8-7C95A1A73D13}"/>
    <dgm:cxn modelId="{E92B35A7-B334-45A6-8C93-13A770456943}" type="presOf" srcId="{51548413-DD20-4000-B494-411AD8DB2721}" destId="{9BEB2495-C372-4624-BDB8-1366554AE695}" srcOrd="0" destOrd="0" presId="urn:microsoft.com/office/officeart/2018/2/layout/IconVerticalSolidList"/>
    <dgm:cxn modelId="{85E9C3AC-6B3A-460C-B6FD-223A07B3710F}" srcId="{51548413-DD20-4000-B494-411AD8DB2721}" destId="{40383DC2-CDDD-4B25-8E56-57A22758386B}" srcOrd="1" destOrd="0" parTransId="{863D04C4-7073-498B-897A-834AA53EA53C}" sibTransId="{F8D32A8C-D0F7-467F-B7F8-B16436F85083}"/>
    <dgm:cxn modelId="{B51235BF-E772-4AAC-96B9-CB9713099F7B}" srcId="{51548413-DD20-4000-B494-411AD8DB2721}" destId="{CF5EB108-D6C3-4309-897B-F518006BE4C2}" srcOrd="2" destOrd="0" parTransId="{832ACE78-1885-4F1B-B750-B61247FE0F47}" sibTransId="{C2A4CEC7-30C2-4F0C-9257-2B6AFF32080A}"/>
    <dgm:cxn modelId="{10D9D6F4-A36B-44AF-A3AA-08CB669EC2D7}" type="presOf" srcId="{40383DC2-CDDD-4B25-8E56-57A22758386B}" destId="{F4E4D052-C011-44B9-AEC6-76E6E9EA9323}" srcOrd="0" destOrd="0" presId="urn:microsoft.com/office/officeart/2018/2/layout/IconVerticalSolidList"/>
    <dgm:cxn modelId="{F63684A7-AE5C-49EC-9437-E3AC01601751}" type="presParOf" srcId="{9BEB2495-C372-4624-BDB8-1366554AE695}" destId="{FE2B5B1A-EBE4-4FAC-A8B1-89AE7E3F3AB2}" srcOrd="0" destOrd="0" presId="urn:microsoft.com/office/officeart/2018/2/layout/IconVerticalSolidList"/>
    <dgm:cxn modelId="{980580CD-7C75-4B4B-A7BA-E6758B40021A}" type="presParOf" srcId="{FE2B5B1A-EBE4-4FAC-A8B1-89AE7E3F3AB2}" destId="{45D48AF3-3902-48F3-81DE-0ACBA89FAF53}" srcOrd="0" destOrd="0" presId="urn:microsoft.com/office/officeart/2018/2/layout/IconVerticalSolidList"/>
    <dgm:cxn modelId="{1A5FC755-6AC6-4BDC-A7BC-186DAF54CEF9}" type="presParOf" srcId="{FE2B5B1A-EBE4-4FAC-A8B1-89AE7E3F3AB2}" destId="{21317B3A-F9B2-4345-BD79-BDA15F0FF642}" srcOrd="1" destOrd="0" presId="urn:microsoft.com/office/officeart/2018/2/layout/IconVerticalSolidList"/>
    <dgm:cxn modelId="{5634B3C1-E471-41D1-A3D6-30904B6BB134}" type="presParOf" srcId="{FE2B5B1A-EBE4-4FAC-A8B1-89AE7E3F3AB2}" destId="{BA499D0B-A802-410D-B890-B591553879FC}" srcOrd="2" destOrd="0" presId="urn:microsoft.com/office/officeart/2018/2/layout/IconVerticalSolidList"/>
    <dgm:cxn modelId="{08AE5574-2BCC-42DE-A9E4-85AFDD200CF4}" type="presParOf" srcId="{FE2B5B1A-EBE4-4FAC-A8B1-89AE7E3F3AB2}" destId="{CE1F37E7-437F-47A9-AE23-AA6AE93833D1}" srcOrd="3" destOrd="0" presId="urn:microsoft.com/office/officeart/2018/2/layout/IconVerticalSolidList"/>
    <dgm:cxn modelId="{E1E93572-DF95-4BA1-83D9-A0BCDDBADF9E}" type="presParOf" srcId="{9BEB2495-C372-4624-BDB8-1366554AE695}" destId="{C7B9E5B1-1586-487B-B6F3-52CE21545EAF}" srcOrd="1" destOrd="0" presId="urn:microsoft.com/office/officeart/2018/2/layout/IconVerticalSolidList"/>
    <dgm:cxn modelId="{238D265A-B660-495B-933B-9CD77F1A6C6A}" type="presParOf" srcId="{9BEB2495-C372-4624-BDB8-1366554AE695}" destId="{CB53DC4E-76DF-4FAC-A09A-646316918F8A}" srcOrd="2" destOrd="0" presId="urn:microsoft.com/office/officeart/2018/2/layout/IconVerticalSolidList"/>
    <dgm:cxn modelId="{B08E5F1A-0D3A-4CBE-B0DB-F4A840CF7837}" type="presParOf" srcId="{CB53DC4E-76DF-4FAC-A09A-646316918F8A}" destId="{193DFF97-FC7B-434E-A390-0C250F40FE79}" srcOrd="0" destOrd="0" presId="urn:microsoft.com/office/officeart/2018/2/layout/IconVerticalSolidList"/>
    <dgm:cxn modelId="{8E00982C-B86E-403E-A20B-A08BF6680E0B}" type="presParOf" srcId="{CB53DC4E-76DF-4FAC-A09A-646316918F8A}" destId="{4AB27AC2-D7F3-4786-8006-B12B9480A91F}" srcOrd="1" destOrd="0" presId="urn:microsoft.com/office/officeart/2018/2/layout/IconVerticalSolidList"/>
    <dgm:cxn modelId="{7444E623-4935-4B1D-BA99-4B9B20C30ED6}" type="presParOf" srcId="{CB53DC4E-76DF-4FAC-A09A-646316918F8A}" destId="{F3222CDE-63E2-4907-85C5-39CCE141D2DE}" srcOrd="2" destOrd="0" presId="urn:microsoft.com/office/officeart/2018/2/layout/IconVerticalSolidList"/>
    <dgm:cxn modelId="{530A745F-CA6E-4098-A0BD-C4DF795B2301}" type="presParOf" srcId="{CB53DC4E-76DF-4FAC-A09A-646316918F8A}" destId="{F4E4D052-C011-44B9-AEC6-76E6E9EA9323}" srcOrd="3" destOrd="0" presId="urn:microsoft.com/office/officeart/2018/2/layout/IconVerticalSolidList"/>
    <dgm:cxn modelId="{40784C5B-418A-4B4E-8F7B-D267E05A02AD}" type="presParOf" srcId="{9BEB2495-C372-4624-BDB8-1366554AE695}" destId="{8224883A-5613-4DDD-B666-F4433EA6096E}" srcOrd="3" destOrd="0" presId="urn:microsoft.com/office/officeart/2018/2/layout/IconVerticalSolidList"/>
    <dgm:cxn modelId="{3759B68B-F604-4800-BE75-E3A20C992307}" type="presParOf" srcId="{9BEB2495-C372-4624-BDB8-1366554AE695}" destId="{3E80185F-EE72-4EB5-BDC0-31CEAB688B99}" srcOrd="4" destOrd="0" presId="urn:microsoft.com/office/officeart/2018/2/layout/IconVerticalSolidList"/>
    <dgm:cxn modelId="{1D10BF3A-FBF6-462F-B201-1E876241A78C}" type="presParOf" srcId="{3E80185F-EE72-4EB5-BDC0-31CEAB688B99}" destId="{6F8370BE-FF96-4C23-AFF8-FCDAD4B59A60}" srcOrd="0" destOrd="0" presId="urn:microsoft.com/office/officeart/2018/2/layout/IconVerticalSolidList"/>
    <dgm:cxn modelId="{C478D60A-42C0-4E15-90EA-9082B8A6856C}" type="presParOf" srcId="{3E80185F-EE72-4EB5-BDC0-31CEAB688B99}" destId="{DCAD4C6F-164C-43FA-9086-EE6AC4E81859}" srcOrd="1" destOrd="0" presId="urn:microsoft.com/office/officeart/2018/2/layout/IconVerticalSolidList"/>
    <dgm:cxn modelId="{123537D2-0021-46FA-AC00-D514131FBEB7}" type="presParOf" srcId="{3E80185F-EE72-4EB5-BDC0-31CEAB688B99}" destId="{75CFD222-5612-4DCB-B51E-E1848CC6125D}" srcOrd="2" destOrd="0" presId="urn:microsoft.com/office/officeart/2018/2/layout/IconVerticalSolidList"/>
    <dgm:cxn modelId="{5AC4D1B3-A424-4722-BF3B-7A2FFA3AB652}" type="presParOf" srcId="{3E80185F-EE72-4EB5-BDC0-31CEAB688B99}" destId="{F33E343B-3075-4820-889C-4EFC16BAB3D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91E701-FFBB-4A59-82FD-C56168DB7F9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B9C22F3C-B2C5-43E7-892E-F7A53790F3DE}">
      <dgm:prSet custT="1"/>
      <dgm:spPr/>
      <dgm:t>
        <a:bodyPr/>
        <a:lstStyle/>
        <a:p>
          <a:pPr algn="l">
            <a:lnSpc>
              <a:spcPct val="100000"/>
            </a:lnSpc>
            <a:defRPr cap="all"/>
          </a:pPr>
          <a:r>
            <a:rPr lang="en-US" sz="1600" dirty="0">
              <a:solidFill>
                <a:srgbClr val="3C4B5E"/>
              </a:solidFill>
            </a:rPr>
            <a:t>Host Site:</a:t>
          </a:r>
        </a:p>
        <a:p>
          <a:pPr algn="l">
            <a:lnSpc>
              <a:spcPct val="100000"/>
            </a:lnSpc>
            <a:defRPr cap="all"/>
          </a:pPr>
          <a:r>
            <a:rPr lang="en-US" sz="1600" cap="none" dirty="0">
              <a:solidFill>
                <a:srgbClr val="3C4B5E"/>
              </a:solidFill>
            </a:rPr>
            <a:t>Schedule a food connection specialist at your site to screen for all programs including </a:t>
          </a:r>
          <a:r>
            <a:rPr lang="en-US" sz="1600" cap="none" dirty="0" err="1">
              <a:solidFill>
                <a:srgbClr val="3C4B5E"/>
              </a:solidFill>
            </a:rPr>
            <a:t>CalFresh</a:t>
          </a:r>
          <a:r>
            <a:rPr lang="en-US" sz="1600" cap="none" dirty="0">
              <a:solidFill>
                <a:srgbClr val="3C4B5E"/>
              </a:solidFill>
            </a:rPr>
            <a:t>!</a:t>
          </a:r>
        </a:p>
      </dgm:t>
    </dgm:pt>
    <dgm:pt modelId="{AB11E615-FB1A-4188-A619-8BC6F06819CB}" type="parTrans" cxnId="{AF78DD24-6C4F-402E-AA85-904BB28C3E5B}">
      <dgm:prSet/>
      <dgm:spPr/>
      <dgm:t>
        <a:bodyPr/>
        <a:lstStyle/>
        <a:p>
          <a:endParaRPr lang="en-US"/>
        </a:p>
      </dgm:t>
    </dgm:pt>
    <dgm:pt modelId="{16C96C93-2B39-4884-A57E-DFADE0D0719A}" type="sibTrans" cxnId="{AF78DD24-6C4F-402E-AA85-904BB28C3E5B}">
      <dgm:prSet/>
      <dgm:spPr/>
      <dgm:t>
        <a:bodyPr/>
        <a:lstStyle/>
        <a:p>
          <a:endParaRPr lang="en-US"/>
        </a:p>
      </dgm:t>
    </dgm:pt>
    <dgm:pt modelId="{C863BEC5-97E4-4D83-AEFA-C0A51F8E30CF}">
      <dgm:prSet custT="1"/>
      <dgm:spPr/>
      <dgm:t>
        <a:bodyPr/>
        <a:lstStyle/>
        <a:p>
          <a:pPr algn="l">
            <a:lnSpc>
              <a:spcPct val="100000"/>
            </a:lnSpc>
            <a:defRPr cap="all"/>
          </a:pPr>
          <a:r>
            <a:rPr lang="en-US" sz="1600"/>
            <a:t>Referral Partner:</a:t>
          </a:r>
        </a:p>
        <a:p>
          <a:pPr algn="l">
            <a:lnSpc>
              <a:spcPct val="100000"/>
            </a:lnSpc>
            <a:defRPr cap="all"/>
          </a:pPr>
          <a:r>
            <a:rPr lang="en-US" sz="1600" cap="none"/>
            <a:t>Send referrals to food connection and we will screen for all programs!</a:t>
          </a:r>
        </a:p>
      </dgm:t>
    </dgm:pt>
    <dgm:pt modelId="{F7B51424-0502-4BD6-9028-37ABDE82E8F2}" type="parTrans" cxnId="{4E8B2F2C-A755-4359-8591-98D85D3F155E}">
      <dgm:prSet/>
      <dgm:spPr/>
      <dgm:t>
        <a:bodyPr/>
        <a:lstStyle/>
        <a:p>
          <a:endParaRPr lang="en-US"/>
        </a:p>
      </dgm:t>
    </dgm:pt>
    <dgm:pt modelId="{0047224A-436C-4D76-A224-AAB3DCF31DD0}" type="sibTrans" cxnId="{4E8B2F2C-A755-4359-8591-98D85D3F155E}">
      <dgm:prSet/>
      <dgm:spPr/>
      <dgm:t>
        <a:bodyPr/>
        <a:lstStyle/>
        <a:p>
          <a:endParaRPr lang="en-US"/>
        </a:p>
      </dgm:t>
    </dgm:pt>
    <dgm:pt modelId="{B3258735-FF25-4E23-A3ED-D65937364059}">
      <dgm:prSet custT="1"/>
      <dgm:spPr/>
      <dgm:t>
        <a:bodyPr/>
        <a:lstStyle/>
        <a:p>
          <a:pPr algn="l">
            <a:lnSpc>
              <a:spcPct val="100000"/>
            </a:lnSpc>
            <a:defRPr cap="all"/>
          </a:pPr>
          <a:r>
            <a:rPr lang="en-US" sz="1600" cap="none"/>
            <a:t>FCAAP PARTNERS:</a:t>
          </a:r>
        </a:p>
        <a:p>
          <a:pPr algn="l">
            <a:lnSpc>
              <a:spcPct val="100000"/>
            </a:lnSpc>
            <a:defRPr cap="all"/>
          </a:pPr>
          <a:r>
            <a:rPr lang="en-US" sz="1600" cap="none"/>
            <a:t>Train your staff to screen and submit </a:t>
          </a:r>
          <a:r>
            <a:rPr lang="en-US" sz="1600" cap="none" err="1"/>
            <a:t>CalFresh</a:t>
          </a:r>
          <a:r>
            <a:rPr lang="en-US" sz="1600" cap="none"/>
            <a:t> Applications!</a:t>
          </a:r>
        </a:p>
      </dgm:t>
    </dgm:pt>
    <dgm:pt modelId="{E0D86506-B686-42DC-9315-EFA583412B49}" type="parTrans" cxnId="{2DA77A49-7ECC-48E5-9BCF-0161CFC2E019}">
      <dgm:prSet/>
      <dgm:spPr/>
      <dgm:t>
        <a:bodyPr/>
        <a:lstStyle/>
        <a:p>
          <a:endParaRPr lang="en-US"/>
        </a:p>
      </dgm:t>
    </dgm:pt>
    <dgm:pt modelId="{A6990DE6-3A86-4BE0-BC7A-8C0745FC2582}" type="sibTrans" cxnId="{2DA77A49-7ECC-48E5-9BCF-0161CFC2E019}">
      <dgm:prSet/>
      <dgm:spPr/>
      <dgm:t>
        <a:bodyPr/>
        <a:lstStyle/>
        <a:p>
          <a:endParaRPr lang="en-US"/>
        </a:p>
      </dgm:t>
    </dgm:pt>
    <dgm:pt modelId="{C690C88B-C14E-43C6-ADB8-4EB218747501}" type="pres">
      <dgm:prSet presAssocID="{CB91E701-FFBB-4A59-82FD-C56168DB7F9B}" presName="root" presStyleCnt="0">
        <dgm:presLayoutVars>
          <dgm:dir/>
          <dgm:resizeHandles val="exact"/>
        </dgm:presLayoutVars>
      </dgm:prSet>
      <dgm:spPr/>
    </dgm:pt>
    <dgm:pt modelId="{828B0491-5AB9-4017-891C-65D648DF29A7}" type="pres">
      <dgm:prSet presAssocID="{B9C22F3C-B2C5-43E7-892E-F7A53790F3DE}" presName="compNode" presStyleCnt="0"/>
      <dgm:spPr/>
    </dgm:pt>
    <dgm:pt modelId="{5EC6C856-286A-49F0-AF57-B063B6EE88C4}" type="pres">
      <dgm:prSet presAssocID="{B9C22F3C-B2C5-43E7-892E-F7A53790F3DE}" presName="iconBgRect" presStyleLbl="bgShp" presStyleIdx="0" presStyleCnt="3"/>
      <dgm:spPr>
        <a:solidFill>
          <a:srgbClr val="FFC000"/>
        </a:solidFill>
      </dgm:spPr>
    </dgm:pt>
    <dgm:pt modelId="{0B556376-F040-44BB-867E-0A9C2E2D3A5E}" type="pres">
      <dgm:prSet presAssocID="{B9C22F3C-B2C5-43E7-892E-F7A53790F3D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D9E7A512-705C-48F4-83C2-F752A9CCC939}" type="pres">
      <dgm:prSet presAssocID="{B9C22F3C-B2C5-43E7-892E-F7A53790F3DE}" presName="spaceRect" presStyleCnt="0"/>
      <dgm:spPr/>
    </dgm:pt>
    <dgm:pt modelId="{1124A974-6C69-43E0-8FC7-9A6A43612CCA}" type="pres">
      <dgm:prSet presAssocID="{B9C22F3C-B2C5-43E7-892E-F7A53790F3DE}" presName="textRect" presStyleLbl="revTx" presStyleIdx="0" presStyleCnt="3" custLinFactNeighborX="6633" custLinFactNeighborY="-22531">
        <dgm:presLayoutVars>
          <dgm:chMax val="1"/>
          <dgm:chPref val="1"/>
        </dgm:presLayoutVars>
      </dgm:prSet>
      <dgm:spPr/>
    </dgm:pt>
    <dgm:pt modelId="{2C0AFF3D-9F14-418E-8908-8EB499608875}" type="pres">
      <dgm:prSet presAssocID="{16C96C93-2B39-4884-A57E-DFADE0D0719A}" presName="sibTrans" presStyleCnt="0"/>
      <dgm:spPr/>
    </dgm:pt>
    <dgm:pt modelId="{E3931E5E-8196-426B-A579-968DB93B918D}" type="pres">
      <dgm:prSet presAssocID="{C863BEC5-97E4-4D83-AEFA-C0A51F8E30CF}" presName="compNode" presStyleCnt="0"/>
      <dgm:spPr/>
    </dgm:pt>
    <dgm:pt modelId="{362DEB52-C704-41C2-983A-D5C657B6CE5E}" type="pres">
      <dgm:prSet presAssocID="{C863BEC5-97E4-4D83-AEFA-C0A51F8E30CF}" presName="iconBgRect" presStyleLbl="bgShp" presStyleIdx="1" presStyleCnt="3"/>
      <dgm:spPr>
        <a:solidFill>
          <a:srgbClr val="FFC000"/>
        </a:solidFill>
      </dgm:spPr>
    </dgm:pt>
    <dgm:pt modelId="{95503CED-30C8-45E5-890B-5BB81B4E31AB}" type="pres">
      <dgm:prSet presAssocID="{C863BEC5-97E4-4D83-AEFA-C0A51F8E30C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5E711A0-31C4-484E-A793-928273C2B031}" type="pres">
      <dgm:prSet presAssocID="{C863BEC5-97E4-4D83-AEFA-C0A51F8E30CF}" presName="spaceRect" presStyleCnt="0"/>
      <dgm:spPr/>
    </dgm:pt>
    <dgm:pt modelId="{4E2C07A7-2D46-438B-8703-3F807C2D73CE}" type="pres">
      <dgm:prSet presAssocID="{C863BEC5-97E4-4D83-AEFA-C0A51F8E30CF}" presName="textRect" presStyleLbl="revTx" presStyleIdx="1" presStyleCnt="3" custLinFactNeighborX="4844" custLinFactNeighborY="-22531">
        <dgm:presLayoutVars>
          <dgm:chMax val="1"/>
          <dgm:chPref val="1"/>
        </dgm:presLayoutVars>
      </dgm:prSet>
      <dgm:spPr/>
    </dgm:pt>
    <dgm:pt modelId="{32EF47F0-9CF9-46C1-811C-3B0EED12A900}" type="pres">
      <dgm:prSet presAssocID="{0047224A-436C-4D76-A224-AAB3DCF31DD0}" presName="sibTrans" presStyleCnt="0"/>
      <dgm:spPr/>
    </dgm:pt>
    <dgm:pt modelId="{454EEE38-3900-4563-99F5-C02F0DB64EEC}" type="pres">
      <dgm:prSet presAssocID="{B3258735-FF25-4E23-A3ED-D65937364059}" presName="compNode" presStyleCnt="0"/>
      <dgm:spPr/>
    </dgm:pt>
    <dgm:pt modelId="{A469AE08-4BF1-459E-B3BA-B1153CDA0B42}" type="pres">
      <dgm:prSet presAssocID="{B3258735-FF25-4E23-A3ED-D65937364059}" presName="iconBgRect" presStyleLbl="bgShp" presStyleIdx="2" presStyleCnt="3"/>
      <dgm:spPr>
        <a:solidFill>
          <a:srgbClr val="FFC000"/>
        </a:solidFill>
      </dgm:spPr>
    </dgm:pt>
    <dgm:pt modelId="{0F217BED-3DE9-4507-A9AC-41A63081554D}" type="pres">
      <dgm:prSet presAssocID="{B3258735-FF25-4E23-A3ED-D659373640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0BF4359-0BB8-4985-802F-4DCD1BBB7303}" type="pres">
      <dgm:prSet presAssocID="{B3258735-FF25-4E23-A3ED-D65937364059}" presName="spaceRect" presStyleCnt="0"/>
      <dgm:spPr/>
    </dgm:pt>
    <dgm:pt modelId="{815DA3FC-7A35-4ED5-BD3A-A234DFE3C9C1}" type="pres">
      <dgm:prSet presAssocID="{B3258735-FF25-4E23-A3ED-D65937364059}" presName="textRect" presStyleLbl="revTx" presStyleIdx="2" presStyleCnt="3" custLinFactNeighborY="-25616">
        <dgm:presLayoutVars>
          <dgm:chMax val="1"/>
          <dgm:chPref val="1"/>
        </dgm:presLayoutVars>
      </dgm:prSet>
      <dgm:spPr/>
    </dgm:pt>
  </dgm:ptLst>
  <dgm:cxnLst>
    <dgm:cxn modelId="{AF78DD24-6C4F-402E-AA85-904BB28C3E5B}" srcId="{CB91E701-FFBB-4A59-82FD-C56168DB7F9B}" destId="{B9C22F3C-B2C5-43E7-892E-F7A53790F3DE}" srcOrd="0" destOrd="0" parTransId="{AB11E615-FB1A-4188-A619-8BC6F06819CB}" sibTransId="{16C96C93-2B39-4884-A57E-DFADE0D0719A}"/>
    <dgm:cxn modelId="{4E8B2F2C-A755-4359-8591-98D85D3F155E}" srcId="{CB91E701-FFBB-4A59-82FD-C56168DB7F9B}" destId="{C863BEC5-97E4-4D83-AEFA-C0A51F8E30CF}" srcOrd="1" destOrd="0" parTransId="{F7B51424-0502-4BD6-9028-37ABDE82E8F2}" sibTransId="{0047224A-436C-4D76-A224-AAB3DCF31DD0}"/>
    <dgm:cxn modelId="{DC7F8660-48AC-48DE-9514-59D9252216F5}" type="presOf" srcId="{C863BEC5-97E4-4D83-AEFA-C0A51F8E30CF}" destId="{4E2C07A7-2D46-438B-8703-3F807C2D73CE}" srcOrd="0" destOrd="0" presId="urn:microsoft.com/office/officeart/2018/5/layout/IconCircleLabelList"/>
    <dgm:cxn modelId="{6F271648-CF46-4C83-8DEE-345D9AC5742A}" type="presOf" srcId="{CB91E701-FFBB-4A59-82FD-C56168DB7F9B}" destId="{C690C88B-C14E-43C6-ADB8-4EB218747501}" srcOrd="0" destOrd="0" presId="urn:microsoft.com/office/officeart/2018/5/layout/IconCircleLabelList"/>
    <dgm:cxn modelId="{2DA77A49-7ECC-48E5-9BCF-0161CFC2E019}" srcId="{CB91E701-FFBB-4A59-82FD-C56168DB7F9B}" destId="{B3258735-FF25-4E23-A3ED-D65937364059}" srcOrd="2" destOrd="0" parTransId="{E0D86506-B686-42DC-9315-EFA583412B49}" sibTransId="{A6990DE6-3A86-4BE0-BC7A-8C0745FC2582}"/>
    <dgm:cxn modelId="{321ADA78-D74B-4260-9957-0A6EA1D2FA95}" type="presOf" srcId="{B9C22F3C-B2C5-43E7-892E-F7A53790F3DE}" destId="{1124A974-6C69-43E0-8FC7-9A6A43612CCA}" srcOrd="0" destOrd="0" presId="urn:microsoft.com/office/officeart/2018/5/layout/IconCircleLabelList"/>
    <dgm:cxn modelId="{D983418A-7A83-4464-BCAF-BB8C0F3BD110}" type="presOf" srcId="{B3258735-FF25-4E23-A3ED-D65937364059}" destId="{815DA3FC-7A35-4ED5-BD3A-A234DFE3C9C1}" srcOrd="0" destOrd="0" presId="urn:microsoft.com/office/officeart/2018/5/layout/IconCircleLabelList"/>
    <dgm:cxn modelId="{01603B16-1688-4314-94C4-8F60063C9E0A}" type="presParOf" srcId="{C690C88B-C14E-43C6-ADB8-4EB218747501}" destId="{828B0491-5AB9-4017-891C-65D648DF29A7}" srcOrd="0" destOrd="0" presId="urn:microsoft.com/office/officeart/2018/5/layout/IconCircleLabelList"/>
    <dgm:cxn modelId="{E000D603-7902-44D2-BAC9-0426DBBBC5D9}" type="presParOf" srcId="{828B0491-5AB9-4017-891C-65D648DF29A7}" destId="{5EC6C856-286A-49F0-AF57-B063B6EE88C4}" srcOrd="0" destOrd="0" presId="urn:microsoft.com/office/officeart/2018/5/layout/IconCircleLabelList"/>
    <dgm:cxn modelId="{49B9EF29-74BF-488C-8586-DBC17131A626}" type="presParOf" srcId="{828B0491-5AB9-4017-891C-65D648DF29A7}" destId="{0B556376-F040-44BB-867E-0A9C2E2D3A5E}" srcOrd="1" destOrd="0" presId="urn:microsoft.com/office/officeart/2018/5/layout/IconCircleLabelList"/>
    <dgm:cxn modelId="{F35FCCCD-29CD-457E-B799-9CA5F391B9AE}" type="presParOf" srcId="{828B0491-5AB9-4017-891C-65D648DF29A7}" destId="{D9E7A512-705C-48F4-83C2-F752A9CCC939}" srcOrd="2" destOrd="0" presId="urn:microsoft.com/office/officeart/2018/5/layout/IconCircleLabelList"/>
    <dgm:cxn modelId="{53BD856A-8AB0-4AF8-98E4-F57092C754B7}" type="presParOf" srcId="{828B0491-5AB9-4017-891C-65D648DF29A7}" destId="{1124A974-6C69-43E0-8FC7-9A6A43612CCA}" srcOrd="3" destOrd="0" presId="urn:microsoft.com/office/officeart/2018/5/layout/IconCircleLabelList"/>
    <dgm:cxn modelId="{8BC5A4B8-1D8B-4B91-B2F5-4411B214C4ED}" type="presParOf" srcId="{C690C88B-C14E-43C6-ADB8-4EB218747501}" destId="{2C0AFF3D-9F14-418E-8908-8EB499608875}" srcOrd="1" destOrd="0" presId="urn:microsoft.com/office/officeart/2018/5/layout/IconCircleLabelList"/>
    <dgm:cxn modelId="{AAE9218A-7D60-4603-AADE-343500DEF603}" type="presParOf" srcId="{C690C88B-C14E-43C6-ADB8-4EB218747501}" destId="{E3931E5E-8196-426B-A579-968DB93B918D}" srcOrd="2" destOrd="0" presId="urn:microsoft.com/office/officeart/2018/5/layout/IconCircleLabelList"/>
    <dgm:cxn modelId="{E94B6F80-3417-4BBC-A6A4-800177E052B9}" type="presParOf" srcId="{E3931E5E-8196-426B-A579-968DB93B918D}" destId="{362DEB52-C704-41C2-983A-D5C657B6CE5E}" srcOrd="0" destOrd="0" presId="urn:microsoft.com/office/officeart/2018/5/layout/IconCircleLabelList"/>
    <dgm:cxn modelId="{EFFC9A2F-E39B-4E4D-BA17-191D686DFF8E}" type="presParOf" srcId="{E3931E5E-8196-426B-A579-968DB93B918D}" destId="{95503CED-30C8-45E5-890B-5BB81B4E31AB}" srcOrd="1" destOrd="0" presId="urn:microsoft.com/office/officeart/2018/5/layout/IconCircleLabelList"/>
    <dgm:cxn modelId="{B1D20CB8-1FD3-4B23-8490-A6FAC1A348B6}" type="presParOf" srcId="{E3931E5E-8196-426B-A579-968DB93B918D}" destId="{25E711A0-31C4-484E-A793-928273C2B031}" srcOrd="2" destOrd="0" presId="urn:microsoft.com/office/officeart/2018/5/layout/IconCircleLabelList"/>
    <dgm:cxn modelId="{2E4684C2-D933-4C23-9031-414F05D1924D}" type="presParOf" srcId="{E3931E5E-8196-426B-A579-968DB93B918D}" destId="{4E2C07A7-2D46-438B-8703-3F807C2D73CE}" srcOrd="3" destOrd="0" presId="urn:microsoft.com/office/officeart/2018/5/layout/IconCircleLabelList"/>
    <dgm:cxn modelId="{D3991608-9C97-4615-8522-DB05BE2D6C95}" type="presParOf" srcId="{C690C88B-C14E-43C6-ADB8-4EB218747501}" destId="{32EF47F0-9CF9-46C1-811C-3B0EED12A900}" srcOrd="3" destOrd="0" presId="urn:microsoft.com/office/officeart/2018/5/layout/IconCircleLabelList"/>
    <dgm:cxn modelId="{95D33433-3709-4F3F-9C22-EA831E71522E}" type="presParOf" srcId="{C690C88B-C14E-43C6-ADB8-4EB218747501}" destId="{454EEE38-3900-4563-99F5-C02F0DB64EEC}" srcOrd="4" destOrd="0" presId="urn:microsoft.com/office/officeart/2018/5/layout/IconCircleLabelList"/>
    <dgm:cxn modelId="{A8244253-180D-4C05-9847-F038D7FEE4BF}" type="presParOf" srcId="{454EEE38-3900-4563-99F5-C02F0DB64EEC}" destId="{A469AE08-4BF1-459E-B3BA-B1153CDA0B42}" srcOrd="0" destOrd="0" presId="urn:microsoft.com/office/officeart/2018/5/layout/IconCircleLabelList"/>
    <dgm:cxn modelId="{A31EC9F2-C665-40DE-95CA-C356B077655F}" type="presParOf" srcId="{454EEE38-3900-4563-99F5-C02F0DB64EEC}" destId="{0F217BED-3DE9-4507-A9AC-41A63081554D}" srcOrd="1" destOrd="0" presId="urn:microsoft.com/office/officeart/2018/5/layout/IconCircleLabelList"/>
    <dgm:cxn modelId="{8567FE05-5FDE-430A-B62A-FCFBE3588AF8}" type="presParOf" srcId="{454EEE38-3900-4563-99F5-C02F0DB64EEC}" destId="{D0BF4359-0BB8-4985-802F-4DCD1BBB7303}" srcOrd="2" destOrd="0" presId="urn:microsoft.com/office/officeart/2018/5/layout/IconCircleLabelList"/>
    <dgm:cxn modelId="{3FE6F3E0-A5BC-45DF-83A1-E6980BED8689}" type="presParOf" srcId="{454EEE38-3900-4563-99F5-C02F0DB64EEC}" destId="{815DA3FC-7A35-4ED5-BD3A-A234DFE3C9C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91E701-FFBB-4A59-82FD-C56168DB7F9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B9C22F3C-B2C5-43E7-892E-F7A53790F3DE}">
      <dgm:prSet custT="1"/>
      <dgm:spPr/>
      <dgm:t>
        <a:bodyPr/>
        <a:lstStyle/>
        <a:p>
          <a:pPr algn="l">
            <a:lnSpc>
              <a:spcPct val="100000"/>
            </a:lnSpc>
            <a:defRPr cap="all"/>
          </a:pPr>
          <a:r>
            <a:rPr lang="en-US" sz="1800" cap="none" dirty="0">
              <a:solidFill>
                <a:srgbClr val="3C4B5E"/>
              </a:solidFill>
            </a:rPr>
            <a:t>4 – 5 hour training on </a:t>
          </a:r>
          <a:r>
            <a:rPr lang="en-US" sz="1800" cap="none" err="1">
              <a:solidFill>
                <a:srgbClr val="3C4B5E"/>
              </a:solidFill>
            </a:rPr>
            <a:t>CalFresh</a:t>
          </a:r>
          <a:r>
            <a:rPr lang="en-US" sz="1800" cap="none" dirty="0">
              <a:solidFill>
                <a:srgbClr val="3C4B5E"/>
              </a:solidFill>
            </a:rPr>
            <a:t> Application Submission Assistance</a:t>
          </a:r>
        </a:p>
        <a:p>
          <a:pPr algn="l">
            <a:lnSpc>
              <a:spcPct val="100000"/>
            </a:lnSpc>
            <a:defRPr cap="all"/>
          </a:pPr>
          <a:endParaRPr lang="en-US" sz="1800" cap="none" dirty="0">
            <a:solidFill>
              <a:srgbClr val="3C4B5E"/>
            </a:solidFill>
          </a:endParaRPr>
        </a:p>
      </dgm:t>
    </dgm:pt>
    <dgm:pt modelId="{AB11E615-FB1A-4188-A619-8BC6F06819CB}" type="parTrans" cxnId="{AF78DD24-6C4F-402E-AA85-904BB28C3E5B}">
      <dgm:prSet/>
      <dgm:spPr/>
      <dgm:t>
        <a:bodyPr/>
        <a:lstStyle/>
        <a:p>
          <a:endParaRPr lang="en-US"/>
        </a:p>
      </dgm:t>
    </dgm:pt>
    <dgm:pt modelId="{16C96C93-2B39-4884-A57E-DFADE0D0719A}" type="sibTrans" cxnId="{AF78DD24-6C4F-402E-AA85-904BB28C3E5B}">
      <dgm:prSet/>
      <dgm:spPr/>
      <dgm:t>
        <a:bodyPr/>
        <a:lstStyle/>
        <a:p>
          <a:endParaRPr lang="en-US"/>
        </a:p>
      </dgm:t>
    </dgm:pt>
    <dgm:pt modelId="{C863BEC5-97E4-4D83-AEFA-C0A51F8E30CF}">
      <dgm:prSet custT="1"/>
      <dgm:spPr/>
      <dgm:t>
        <a:bodyPr/>
        <a:lstStyle/>
        <a:p>
          <a:pPr algn="l">
            <a:lnSpc>
              <a:spcPct val="100000"/>
            </a:lnSpc>
            <a:defRPr cap="all"/>
          </a:pPr>
          <a:r>
            <a:rPr lang="en-US" sz="1800" cap="none"/>
            <a:t>Food Referral Program Training included</a:t>
          </a:r>
        </a:p>
      </dgm:t>
    </dgm:pt>
    <dgm:pt modelId="{F7B51424-0502-4BD6-9028-37ABDE82E8F2}" type="parTrans" cxnId="{4E8B2F2C-A755-4359-8591-98D85D3F155E}">
      <dgm:prSet/>
      <dgm:spPr/>
      <dgm:t>
        <a:bodyPr/>
        <a:lstStyle/>
        <a:p>
          <a:endParaRPr lang="en-US"/>
        </a:p>
      </dgm:t>
    </dgm:pt>
    <dgm:pt modelId="{0047224A-436C-4D76-A224-AAB3DCF31DD0}" type="sibTrans" cxnId="{4E8B2F2C-A755-4359-8591-98D85D3F155E}">
      <dgm:prSet/>
      <dgm:spPr/>
      <dgm:t>
        <a:bodyPr/>
        <a:lstStyle/>
        <a:p>
          <a:endParaRPr lang="en-US"/>
        </a:p>
      </dgm:t>
    </dgm:pt>
    <dgm:pt modelId="{B3258735-FF25-4E23-A3ED-D65937364059}">
      <dgm:prSet custT="1"/>
      <dgm:spPr/>
      <dgm:t>
        <a:bodyPr/>
        <a:lstStyle/>
        <a:p>
          <a:pPr algn="l">
            <a:lnSpc>
              <a:spcPct val="100000"/>
            </a:lnSpc>
            <a:defRPr cap="all"/>
          </a:pPr>
          <a:r>
            <a:rPr lang="en-US" sz="1800" cap="none"/>
            <a:t>Assistance to clients that we might be missing….</a:t>
          </a:r>
        </a:p>
      </dgm:t>
    </dgm:pt>
    <dgm:pt modelId="{E0D86506-B686-42DC-9315-EFA583412B49}" type="parTrans" cxnId="{2DA77A49-7ECC-48E5-9BCF-0161CFC2E019}">
      <dgm:prSet/>
      <dgm:spPr/>
      <dgm:t>
        <a:bodyPr/>
        <a:lstStyle/>
        <a:p>
          <a:endParaRPr lang="en-US"/>
        </a:p>
      </dgm:t>
    </dgm:pt>
    <dgm:pt modelId="{A6990DE6-3A86-4BE0-BC7A-8C0745FC2582}" type="sibTrans" cxnId="{2DA77A49-7ECC-48E5-9BCF-0161CFC2E019}">
      <dgm:prSet/>
      <dgm:spPr/>
      <dgm:t>
        <a:bodyPr/>
        <a:lstStyle/>
        <a:p>
          <a:endParaRPr lang="en-US"/>
        </a:p>
      </dgm:t>
    </dgm:pt>
    <dgm:pt modelId="{C690C88B-C14E-43C6-ADB8-4EB218747501}" type="pres">
      <dgm:prSet presAssocID="{CB91E701-FFBB-4A59-82FD-C56168DB7F9B}" presName="root" presStyleCnt="0">
        <dgm:presLayoutVars>
          <dgm:dir/>
          <dgm:resizeHandles val="exact"/>
        </dgm:presLayoutVars>
      </dgm:prSet>
      <dgm:spPr/>
    </dgm:pt>
    <dgm:pt modelId="{828B0491-5AB9-4017-891C-65D648DF29A7}" type="pres">
      <dgm:prSet presAssocID="{B9C22F3C-B2C5-43E7-892E-F7A53790F3DE}" presName="compNode" presStyleCnt="0"/>
      <dgm:spPr/>
    </dgm:pt>
    <dgm:pt modelId="{5EC6C856-286A-49F0-AF57-B063B6EE88C4}" type="pres">
      <dgm:prSet presAssocID="{B9C22F3C-B2C5-43E7-892E-F7A53790F3DE}" presName="iconBgRect" presStyleLbl="bgShp" presStyleIdx="0" presStyleCnt="3"/>
      <dgm:spPr/>
    </dgm:pt>
    <dgm:pt modelId="{0B556376-F040-44BB-867E-0A9C2E2D3A5E}" type="pres">
      <dgm:prSet presAssocID="{B9C22F3C-B2C5-43E7-892E-F7A53790F3D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D9E7A512-705C-48F4-83C2-F752A9CCC939}" type="pres">
      <dgm:prSet presAssocID="{B9C22F3C-B2C5-43E7-892E-F7A53790F3DE}" presName="spaceRect" presStyleCnt="0"/>
      <dgm:spPr/>
    </dgm:pt>
    <dgm:pt modelId="{1124A974-6C69-43E0-8FC7-9A6A43612CCA}" type="pres">
      <dgm:prSet presAssocID="{B9C22F3C-B2C5-43E7-892E-F7A53790F3DE}" presName="textRect" presStyleLbl="revTx" presStyleIdx="0" presStyleCnt="3" custLinFactNeighborX="6633" custLinFactNeighborY="-22531">
        <dgm:presLayoutVars>
          <dgm:chMax val="1"/>
          <dgm:chPref val="1"/>
        </dgm:presLayoutVars>
      </dgm:prSet>
      <dgm:spPr/>
    </dgm:pt>
    <dgm:pt modelId="{2C0AFF3D-9F14-418E-8908-8EB499608875}" type="pres">
      <dgm:prSet presAssocID="{16C96C93-2B39-4884-A57E-DFADE0D0719A}" presName="sibTrans" presStyleCnt="0"/>
      <dgm:spPr/>
    </dgm:pt>
    <dgm:pt modelId="{E3931E5E-8196-426B-A579-968DB93B918D}" type="pres">
      <dgm:prSet presAssocID="{C863BEC5-97E4-4D83-AEFA-C0A51F8E30CF}" presName="compNode" presStyleCnt="0"/>
      <dgm:spPr/>
    </dgm:pt>
    <dgm:pt modelId="{362DEB52-C704-41C2-983A-D5C657B6CE5E}" type="pres">
      <dgm:prSet presAssocID="{C863BEC5-97E4-4D83-AEFA-C0A51F8E30CF}" presName="iconBgRect" presStyleLbl="bgShp" presStyleIdx="1" presStyleCnt="3"/>
      <dgm:spPr/>
    </dgm:pt>
    <dgm:pt modelId="{95503CED-30C8-45E5-890B-5BB81B4E31AB}" type="pres">
      <dgm:prSet presAssocID="{C863BEC5-97E4-4D83-AEFA-C0A51F8E30C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5E711A0-31C4-484E-A793-928273C2B031}" type="pres">
      <dgm:prSet presAssocID="{C863BEC5-97E4-4D83-AEFA-C0A51F8E30CF}" presName="spaceRect" presStyleCnt="0"/>
      <dgm:spPr/>
    </dgm:pt>
    <dgm:pt modelId="{4E2C07A7-2D46-438B-8703-3F807C2D73CE}" type="pres">
      <dgm:prSet presAssocID="{C863BEC5-97E4-4D83-AEFA-C0A51F8E30CF}" presName="textRect" presStyleLbl="revTx" presStyleIdx="1" presStyleCnt="3" custLinFactNeighborX="4844" custLinFactNeighborY="-22531">
        <dgm:presLayoutVars>
          <dgm:chMax val="1"/>
          <dgm:chPref val="1"/>
        </dgm:presLayoutVars>
      </dgm:prSet>
      <dgm:spPr/>
    </dgm:pt>
    <dgm:pt modelId="{32EF47F0-9CF9-46C1-811C-3B0EED12A900}" type="pres">
      <dgm:prSet presAssocID="{0047224A-436C-4D76-A224-AAB3DCF31DD0}" presName="sibTrans" presStyleCnt="0"/>
      <dgm:spPr/>
    </dgm:pt>
    <dgm:pt modelId="{454EEE38-3900-4563-99F5-C02F0DB64EEC}" type="pres">
      <dgm:prSet presAssocID="{B3258735-FF25-4E23-A3ED-D65937364059}" presName="compNode" presStyleCnt="0"/>
      <dgm:spPr/>
    </dgm:pt>
    <dgm:pt modelId="{A469AE08-4BF1-459E-B3BA-B1153CDA0B42}" type="pres">
      <dgm:prSet presAssocID="{B3258735-FF25-4E23-A3ED-D65937364059}" presName="iconBgRect" presStyleLbl="bgShp" presStyleIdx="2" presStyleCnt="3"/>
      <dgm:spPr/>
    </dgm:pt>
    <dgm:pt modelId="{0F217BED-3DE9-4507-A9AC-41A63081554D}" type="pres">
      <dgm:prSet presAssocID="{B3258735-FF25-4E23-A3ED-D659373640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0BF4359-0BB8-4985-802F-4DCD1BBB7303}" type="pres">
      <dgm:prSet presAssocID="{B3258735-FF25-4E23-A3ED-D65937364059}" presName="spaceRect" presStyleCnt="0"/>
      <dgm:spPr/>
    </dgm:pt>
    <dgm:pt modelId="{815DA3FC-7A35-4ED5-BD3A-A234DFE3C9C1}" type="pres">
      <dgm:prSet presAssocID="{B3258735-FF25-4E23-A3ED-D65937364059}" presName="textRect" presStyleLbl="revTx" presStyleIdx="2" presStyleCnt="3" custLinFactNeighborY="-25616">
        <dgm:presLayoutVars>
          <dgm:chMax val="1"/>
          <dgm:chPref val="1"/>
        </dgm:presLayoutVars>
      </dgm:prSet>
      <dgm:spPr/>
    </dgm:pt>
  </dgm:ptLst>
  <dgm:cxnLst>
    <dgm:cxn modelId="{AF78DD24-6C4F-402E-AA85-904BB28C3E5B}" srcId="{CB91E701-FFBB-4A59-82FD-C56168DB7F9B}" destId="{B9C22F3C-B2C5-43E7-892E-F7A53790F3DE}" srcOrd="0" destOrd="0" parTransId="{AB11E615-FB1A-4188-A619-8BC6F06819CB}" sibTransId="{16C96C93-2B39-4884-A57E-DFADE0D0719A}"/>
    <dgm:cxn modelId="{4E8B2F2C-A755-4359-8591-98D85D3F155E}" srcId="{CB91E701-FFBB-4A59-82FD-C56168DB7F9B}" destId="{C863BEC5-97E4-4D83-AEFA-C0A51F8E30CF}" srcOrd="1" destOrd="0" parTransId="{F7B51424-0502-4BD6-9028-37ABDE82E8F2}" sibTransId="{0047224A-436C-4D76-A224-AAB3DCF31DD0}"/>
    <dgm:cxn modelId="{DC7F8660-48AC-48DE-9514-59D9252216F5}" type="presOf" srcId="{C863BEC5-97E4-4D83-AEFA-C0A51F8E30CF}" destId="{4E2C07A7-2D46-438B-8703-3F807C2D73CE}" srcOrd="0" destOrd="0" presId="urn:microsoft.com/office/officeart/2018/5/layout/IconCircleLabelList"/>
    <dgm:cxn modelId="{6F271648-CF46-4C83-8DEE-345D9AC5742A}" type="presOf" srcId="{CB91E701-FFBB-4A59-82FD-C56168DB7F9B}" destId="{C690C88B-C14E-43C6-ADB8-4EB218747501}" srcOrd="0" destOrd="0" presId="urn:microsoft.com/office/officeart/2018/5/layout/IconCircleLabelList"/>
    <dgm:cxn modelId="{2DA77A49-7ECC-48E5-9BCF-0161CFC2E019}" srcId="{CB91E701-FFBB-4A59-82FD-C56168DB7F9B}" destId="{B3258735-FF25-4E23-A3ED-D65937364059}" srcOrd="2" destOrd="0" parTransId="{E0D86506-B686-42DC-9315-EFA583412B49}" sibTransId="{A6990DE6-3A86-4BE0-BC7A-8C0745FC2582}"/>
    <dgm:cxn modelId="{321ADA78-D74B-4260-9957-0A6EA1D2FA95}" type="presOf" srcId="{B9C22F3C-B2C5-43E7-892E-F7A53790F3DE}" destId="{1124A974-6C69-43E0-8FC7-9A6A43612CCA}" srcOrd="0" destOrd="0" presId="urn:microsoft.com/office/officeart/2018/5/layout/IconCircleLabelList"/>
    <dgm:cxn modelId="{D983418A-7A83-4464-BCAF-BB8C0F3BD110}" type="presOf" srcId="{B3258735-FF25-4E23-A3ED-D65937364059}" destId="{815DA3FC-7A35-4ED5-BD3A-A234DFE3C9C1}" srcOrd="0" destOrd="0" presId="urn:microsoft.com/office/officeart/2018/5/layout/IconCircleLabelList"/>
    <dgm:cxn modelId="{01603B16-1688-4314-94C4-8F60063C9E0A}" type="presParOf" srcId="{C690C88B-C14E-43C6-ADB8-4EB218747501}" destId="{828B0491-5AB9-4017-891C-65D648DF29A7}" srcOrd="0" destOrd="0" presId="urn:microsoft.com/office/officeart/2018/5/layout/IconCircleLabelList"/>
    <dgm:cxn modelId="{E000D603-7902-44D2-BAC9-0426DBBBC5D9}" type="presParOf" srcId="{828B0491-5AB9-4017-891C-65D648DF29A7}" destId="{5EC6C856-286A-49F0-AF57-B063B6EE88C4}" srcOrd="0" destOrd="0" presId="urn:microsoft.com/office/officeart/2018/5/layout/IconCircleLabelList"/>
    <dgm:cxn modelId="{49B9EF29-74BF-488C-8586-DBC17131A626}" type="presParOf" srcId="{828B0491-5AB9-4017-891C-65D648DF29A7}" destId="{0B556376-F040-44BB-867E-0A9C2E2D3A5E}" srcOrd="1" destOrd="0" presId="urn:microsoft.com/office/officeart/2018/5/layout/IconCircleLabelList"/>
    <dgm:cxn modelId="{F35FCCCD-29CD-457E-B799-9CA5F391B9AE}" type="presParOf" srcId="{828B0491-5AB9-4017-891C-65D648DF29A7}" destId="{D9E7A512-705C-48F4-83C2-F752A9CCC939}" srcOrd="2" destOrd="0" presId="urn:microsoft.com/office/officeart/2018/5/layout/IconCircleLabelList"/>
    <dgm:cxn modelId="{53BD856A-8AB0-4AF8-98E4-F57092C754B7}" type="presParOf" srcId="{828B0491-5AB9-4017-891C-65D648DF29A7}" destId="{1124A974-6C69-43E0-8FC7-9A6A43612CCA}" srcOrd="3" destOrd="0" presId="urn:microsoft.com/office/officeart/2018/5/layout/IconCircleLabelList"/>
    <dgm:cxn modelId="{8BC5A4B8-1D8B-4B91-B2F5-4411B214C4ED}" type="presParOf" srcId="{C690C88B-C14E-43C6-ADB8-4EB218747501}" destId="{2C0AFF3D-9F14-418E-8908-8EB499608875}" srcOrd="1" destOrd="0" presId="urn:microsoft.com/office/officeart/2018/5/layout/IconCircleLabelList"/>
    <dgm:cxn modelId="{AAE9218A-7D60-4603-AADE-343500DEF603}" type="presParOf" srcId="{C690C88B-C14E-43C6-ADB8-4EB218747501}" destId="{E3931E5E-8196-426B-A579-968DB93B918D}" srcOrd="2" destOrd="0" presId="urn:microsoft.com/office/officeart/2018/5/layout/IconCircleLabelList"/>
    <dgm:cxn modelId="{E94B6F80-3417-4BBC-A6A4-800177E052B9}" type="presParOf" srcId="{E3931E5E-8196-426B-A579-968DB93B918D}" destId="{362DEB52-C704-41C2-983A-D5C657B6CE5E}" srcOrd="0" destOrd="0" presId="urn:microsoft.com/office/officeart/2018/5/layout/IconCircleLabelList"/>
    <dgm:cxn modelId="{EFFC9A2F-E39B-4E4D-BA17-191D686DFF8E}" type="presParOf" srcId="{E3931E5E-8196-426B-A579-968DB93B918D}" destId="{95503CED-30C8-45E5-890B-5BB81B4E31AB}" srcOrd="1" destOrd="0" presId="urn:microsoft.com/office/officeart/2018/5/layout/IconCircleLabelList"/>
    <dgm:cxn modelId="{B1D20CB8-1FD3-4B23-8490-A6FAC1A348B6}" type="presParOf" srcId="{E3931E5E-8196-426B-A579-968DB93B918D}" destId="{25E711A0-31C4-484E-A793-928273C2B031}" srcOrd="2" destOrd="0" presId="urn:microsoft.com/office/officeart/2018/5/layout/IconCircleLabelList"/>
    <dgm:cxn modelId="{2E4684C2-D933-4C23-9031-414F05D1924D}" type="presParOf" srcId="{E3931E5E-8196-426B-A579-968DB93B918D}" destId="{4E2C07A7-2D46-438B-8703-3F807C2D73CE}" srcOrd="3" destOrd="0" presId="urn:microsoft.com/office/officeart/2018/5/layout/IconCircleLabelList"/>
    <dgm:cxn modelId="{D3991608-9C97-4615-8522-DB05BE2D6C95}" type="presParOf" srcId="{C690C88B-C14E-43C6-ADB8-4EB218747501}" destId="{32EF47F0-9CF9-46C1-811C-3B0EED12A900}" srcOrd="3" destOrd="0" presId="urn:microsoft.com/office/officeart/2018/5/layout/IconCircleLabelList"/>
    <dgm:cxn modelId="{95D33433-3709-4F3F-9C22-EA831E71522E}" type="presParOf" srcId="{C690C88B-C14E-43C6-ADB8-4EB218747501}" destId="{454EEE38-3900-4563-99F5-C02F0DB64EEC}" srcOrd="4" destOrd="0" presId="urn:microsoft.com/office/officeart/2018/5/layout/IconCircleLabelList"/>
    <dgm:cxn modelId="{A8244253-180D-4C05-9847-F038D7FEE4BF}" type="presParOf" srcId="{454EEE38-3900-4563-99F5-C02F0DB64EEC}" destId="{A469AE08-4BF1-459E-B3BA-B1153CDA0B42}" srcOrd="0" destOrd="0" presId="urn:microsoft.com/office/officeart/2018/5/layout/IconCircleLabelList"/>
    <dgm:cxn modelId="{A31EC9F2-C665-40DE-95CA-C356B077655F}" type="presParOf" srcId="{454EEE38-3900-4563-99F5-C02F0DB64EEC}" destId="{0F217BED-3DE9-4507-A9AC-41A63081554D}" srcOrd="1" destOrd="0" presId="urn:microsoft.com/office/officeart/2018/5/layout/IconCircleLabelList"/>
    <dgm:cxn modelId="{8567FE05-5FDE-430A-B62A-FCFBE3588AF8}" type="presParOf" srcId="{454EEE38-3900-4563-99F5-C02F0DB64EEC}" destId="{D0BF4359-0BB8-4985-802F-4DCD1BBB7303}" srcOrd="2" destOrd="0" presId="urn:microsoft.com/office/officeart/2018/5/layout/IconCircleLabelList"/>
    <dgm:cxn modelId="{3FE6F3E0-A5BC-45DF-83A1-E6980BED8689}" type="presParOf" srcId="{454EEE38-3900-4563-99F5-C02F0DB64EEC}" destId="{815DA3FC-7A35-4ED5-BD3A-A234DFE3C9C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790A49-3432-403A-B098-61E39E01230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4B493CD-0064-4A06-A258-153D7EDD4154}">
      <dgm:prSet/>
      <dgm:spPr/>
      <dgm:t>
        <a:bodyPr/>
        <a:lstStyle/>
        <a:p>
          <a:r>
            <a:rPr lang="en-US"/>
            <a:t>Outreach for CalFresh </a:t>
          </a:r>
        </a:p>
      </dgm:t>
    </dgm:pt>
    <dgm:pt modelId="{C99F0687-7EB2-4341-8590-E2AE9C6923A1}" type="parTrans" cxnId="{7AE5AB2D-960E-4B6D-B3CD-0608470655CC}">
      <dgm:prSet/>
      <dgm:spPr/>
      <dgm:t>
        <a:bodyPr/>
        <a:lstStyle/>
        <a:p>
          <a:endParaRPr lang="en-US"/>
        </a:p>
      </dgm:t>
    </dgm:pt>
    <dgm:pt modelId="{5EA410FE-0D09-417B-8F86-74A66D4117F3}" type="sibTrans" cxnId="{7AE5AB2D-960E-4B6D-B3CD-0608470655CC}">
      <dgm:prSet/>
      <dgm:spPr/>
      <dgm:t>
        <a:bodyPr/>
        <a:lstStyle/>
        <a:p>
          <a:endParaRPr lang="en-US"/>
        </a:p>
      </dgm:t>
    </dgm:pt>
    <dgm:pt modelId="{389F6E1C-489B-41F3-813E-449EF9270F21}">
      <dgm:prSet/>
      <dgm:spPr/>
      <dgm:t>
        <a:bodyPr/>
        <a:lstStyle/>
        <a:p>
          <a:r>
            <a:rPr lang="en-US"/>
            <a:t>Prescreening &amp; verifications compiled  </a:t>
          </a:r>
        </a:p>
      </dgm:t>
    </dgm:pt>
    <dgm:pt modelId="{F079300F-1FBF-45BF-996C-C4DF73BE6155}" type="parTrans" cxnId="{9FAB7B89-295A-4B89-AB08-979A6E7A4306}">
      <dgm:prSet/>
      <dgm:spPr/>
      <dgm:t>
        <a:bodyPr/>
        <a:lstStyle/>
        <a:p>
          <a:endParaRPr lang="en-US"/>
        </a:p>
      </dgm:t>
    </dgm:pt>
    <dgm:pt modelId="{BA731BCC-95A0-4E51-B9E0-F407FD066371}" type="sibTrans" cxnId="{9FAB7B89-295A-4B89-AB08-979A6E7A4306}">
      <dgm:prSet/>
      <dgm:spPr/>
      <dgm:t>
        <a:bodyPr/>
        <a:lstStyle/>
        <a:p>
          <a:endParaRPr lang="en-US"/>
        </a:p>
      </dgm:t>
    </dgm:pt>
    <dgm:pt modelId="{19668F02-2C35-43A6-862A-BA1DE30DFB2F}">
      <dgm:prSet/>
      <dgm:spPr/>
      <dgm:t>
        <a:bodyPr/>
        <a:lstStyle/>
        <a:p>
          <a:r>
            <a:rPr lang="en-US"/>
            <a:t>Application submission on GetCalFresh</a:t>
          </a:r>
        </a:p>
      </dgm:t>
    </dgm:pt>
    <dgm:pt modelId="{FCE66547-5555-4353-B7C3-F142D2F0247F}" type="parTrans" cxnId="{C470660A-47B5-4C57-A65C-A1BB42B846D7}">
      <dgm:prSet/>
      <dgm:spPr/>
      <dgm:t>
        <a:bodyPr/>
        <a:lstStyle/>
        <a:p>
          <a:endParaRPr lang="en-US"/>
        </a:p>
      </dgm:t>
    </dgm:pt>
    <dgm:pt modelId="{E93C20C5-23FB-4974-B5B2-9958E512BD0E}" type="sibTrans" cxnId="{C470660A-47B5-4C57-A65C-A1BB42B846D7}">
      <dgm:prSet/>
      <dgm:spPr/>
      <dgm:t>
        <a:bodyPr/>
        <a:lstStyle/>
        <a:p>
          <a:endParaRPr lang="en-US"/>
        </a:p>
      </dgm:t>
    </dgm:pt>
    <dgm:pt modelId="{AD881E68-F979-488E-8D1C-4A0C5412A96B}">
      <dgm:prSet/>
      <dgm:spPr/>
      <dgm:t>
        <a:bodyPr/>
        <a:lstStyle/>
        <a:p>
          <a:r>
            <a:rPr lang="en-US"/>
            <a:t>County processes and contacts Family</a:t>
          </a:r>
        </a:p>
      </dgm:t>
    </dgm:pt>
    <dgm:pt modelId="{808268EB-92AF-4ED3-9EA5-08F3214B01CA}" type="parTrans" cxnId="{FB40D69B-067C-41AA-B38C-C003F3C9E8D8}">
      <dgm:prSet/>
      <dgm:spPr/>
      <dgm:t>
        <a:bodyPr/>
        <a:lstStyle/>
        <a:p>
          <a:endParaRPr lang="en-US"/>
        </a:p>
      </dgm:t>
    </dgm:pt>
    <dgm:pt modelId="{43569B4E-B6BF-42DE-87B6-EDFAFF0A48B0}" type="sibTrans" cxnId="{FB40D69B-067C-41AA-B38C-C003F3C9E8D8}">
      <dgm:prSet/>
      <dgm:spPr/>
      <dgm:t>
        <a:bodyPr/>
        <a:lstStyle/>
        <a:p>
          <a:endParaRPr lang="en-US"/>
        </a:p>
      </dgm:t>
    </dgm:pt>
    <dgm:pt modelId="{98FC67C6-92CB-4201-B86A-97CD58D27A8E}">
      <dgm:prSet/>
      <dgm:spPr/>
      <dgm:t>
        <a:bodyPr/>
        <a:lstStyle/>
        <a:p>
          <a:r>
            <a:rPr lang="en-US"/>
            <a:t>Approval or denial of benefits within 30 days</a:t>
          </a:r>
        </a:p>
      </dgm:t>
    </dgm:pt>
    <dgm:pt modelId="{32EA8A59-D492-402D-AE3D-408D08E04D62}" type="parTrans" cxnId="{92ED6EF5-1999-4764-AA00-D344D8DE6B0C}">
      <dgm:prSet/>
      <dgm:spPr/>
      <dgm:t>
        <a:bodyPr/>
        <a:lstStyle/>
        <a:p>
          <a:endParaRPr lang="en-US"/>
        </a:p>
      </dgm:t>
    </dgm:pt>
    <dgm:pt modelId="{618D3F7C-87E5-44F9-84C0-54F510C879DF}" type="sibTrans" cxnId="{92ED6EF5-1999-4764-AA00-D344D8DE6B0C}">
      <dgm:prSet/>
      <dgm:spPr/>
      <dgm:t>
        <a:bodyPr/>
        <a:lstStyle/>
        <a:p>
          <a:endParaRPr lang="en-US"/>
        </a:p>
      </dgm:t>
    </dgm:pt>
    <dgm:pt modelId="{4C5908FF-FC4E-4609-8F47-15CE214DA751}" type="pres">
      <dgm:prSet presAssocID="{46790A49-3432-403A-B098-61E39E01230C}" presName="outerComposite" presStyleCnt="0">
        <dgm:presLayoutVars>
          <dgm:chMax val="5"/>
          <dgm:dir/>
          <dgm:resizeHandles val="exact"/>
        </dgm:presLayoutVars>
      </dgm:prSet>
      <dgm:spPr/>
    </dgm:pt>
    <dgm:pt modelId="{3986EE9F-8304-427A-8E0B-591292328F7B}" type="pres">
      <dgm:prSet presAssocID="{46790A49-3432-403A-B098-61E39E01230C}" presName="dummyMaxCanvas" presStyleCnt="0">
        <dgm:presLayoutVars/>
      </dgm:prSet>
      <dgm:spPr/>
    </dgm:pt>
    <dgm:pt modelId="{72C86B72-E70B-4179-B4F4-A07651BAA6C0}" type="pres">
      <dgm:prSet presAssocID="{46790A49-3432-403A-B098-61E39E01230C}" presName="FiveNodes_1" presStyleLbl="node1" presStyleIdx="0" presStyleCnt="5">
        <dgm:presLayoutVars>
          <dgm:bulletEnabled val="1"/>
        </dgm:presLayoutVars>
      </dgm:prSet>
      <dgm:spPr/>
    </dgm:pt>
    <dgm:pt modelId="{0CE20419-D1AC-4BA6-B591-086D3BECA57B}" type="pres">
      <dgm:prSet presAssocID="{46790A49-3432-403A-B098-61E39E01230C}" presName="FiveNodes_2" presStyleLbl="node1" presStyleIdx="1" presStyleCnt="5">
        <dgm:presLayoutVars>
          <dgm:bulletEnabled val="1"/>
        </dgm:presLayoutVars>
      </dgm:prSet>
      <dgm:spPr/>
    </dgm:pt>
    <dgm:pt modelId="{F1264E7D-CB58-4624-AC3F-3AA3EB83CE27}" type="pres">
      <dgm:prSet presAssocID="{46790A49-3432-403A-B098-61E39E01230C}" presName="FiveNodes_3" presStyleLbl="node1" presStyleIdx="2" presStyleCnt="5">
        <dgm:presLayoutVars>
          <dgm:bulletEnabled val="1"/>
        </dgm:presLayoutVars>
      </dgm:prSet>
      <dgm:spPr/>
    </dgm:pt>
    <dgm:pt modelId="{2098B1A0-AABC-4D3C-A431-D3DA437126E1}" type="pres">
      <dgm:prSet presAssocID="{46790A49-3432-403A-B098-61E39E01230C}" presName="FiveNodes_4" presStyleLbl="node1" presStyleIdx="3" presStyleCnt="5">
        <dgm:presLayoutVars>
          <dgm:bulletEnabled val="1"/>
        </dgm:presLayoutVars>
      </dgm:prSet>
      <dgm:spPr/>
    </dgm:pt>
    <dgm:pt modelId="{0F36B3C6-FA09-47A6-A793-D336AC07EDDD}" type="pres">
      <dgm:prSet presAssocID="{46790A49-3432-403A-B098-61E39E01230C}" presName="FiveNodes_5" presStyleLbl="node1" presStyleIdx="4" presStyleCnt="5">
        <dgm:presLayoutVars>
          <dgm:bulletEnabled val="1"/>
        </dgm:presLayoutVars>
      </dgm:prSet>
      <dgm:spPr/>
    </dgm:pt>
    <dgm:pt modelId="{CCA74E51-2497-48A6-BCA8-8B9C5D24AF10}" type="pres">
      <dgm:prSet presAssocID="{46790A49-3432-403A-B098-61E39E01230C}" presName="FiveConn_1-2" presStyleLbl="fgAccFollowNode1" presStyleIdx="0" presStyleCnt="4">
        <dgm:presLayoutVars>
          <dgm:bulletEnabled val="1"/>
        </dgm:presLayoutVars>
      </dgm:prSet>
      <dgm:spPr/>
    </dgm:pt>
    <dgm:pt modelId="{640AADC6-1615-45EF-A06D-79E5C13633DD}" type="pres">
      <dgm:prSet presAssocID="{46790A49-3432-403A-B098-61E39E01230C}" presName="FiveConn_2-3" presStyleLbl="fgAccFollowNode1" presStyleIdx="1" presStyleCnt="4">
        <dgm:presLayoutVars>
          <dgm:bulletEnabled val="1"/>
        </dgm:presLayoutVars>
      </dgm:prSet>
      <dgm:spPr/>
    </dgm:pt>
    <dgm:pt modelId="{2F8AF783-792E-4465-B1B9-E21EC4EFD505}" type="pres">
      <dgm:prSet presAssocID="{46790A49-3432-403A-B098-61E39E01230C}" presName="FiveConn_3-4" presStyleLbl="fgAccFollowNode1" presStyleIdx="2" presStyleCnt="4">
        <dgm:presLayoutVars>
          <dgm:bulletEnabled val="1"/>
        </dgm:presLayoutVars>
      </dgm:prSet>
      <dgm:spPr/>
    </dgm:pt>
    <dgm:pt modelId="{E0655F85-1C05-464C-BC5E-7E3220B10B78}" type="pres">
      <dgm:prSet presAssocID="{46790A49-3432-403A-B098-61E39E01230C}" presName="FiveConn_4-5" presStyleLbl="fgAccFollowNode1" presStyleIdx="3" presStyleCnt="4">
        <dgm:presLayoutVars>
          <dgm:bulletEnabled val="1"/>
        </dgm:presLayoutVars>
      </dgm:prSet>
      <dgm:spPr/>
    </dgm:pt>
    <dgm:pt modelId="{1FEA3866-A591-477E-A0DE-1D8044ABA59B}" type="pres">
      <dgm:prSet presAssocID="{46790A49-3432-403A-B098-61E39E01230C}" presName="FiveNodes_1_text" presStyleLbl="node1" presStyleIdx="4" presStyleCnt="5">
        <dgm:presLayoutVars>
          <dgm:bulletEnabled val="1"/>
        </dgm:presLayoutVars>
      </dgm:prSet>
      <dgm:spPr/>
    </dgm:pt>
    <dgm:pt modelId="{4AA8C6CE-CAFA-4ED5-ADDE-A455E2170BD8}" type="pres">
      <dgm:prSet presAssocID="{46790A49-3432-403A-B098-61E39E01230C}" presName="FiveNodes_2_text" presStyleLbl="node1" presStyleIdx="4" presStyleCnt="5">
        <dgm:presLayoutVars>
          <dgm:bulletEnabled val="1"/>
        </dgm:presLayoutVars>
      </dgm:prSet>
      <dgm:spPr/>
    </dgm:pt>
    <dgm:pt modelId="{B2F24025-7C12-41CF-B65B-130B6F10872C}" type="pres">
      <dgm:prSet presAssocID="{46790A49-3432-403A-B098-61E39E01230C}" presName="FiveNodes_3_text" presStyleLbl="node1" presStyleIdx="4" presStyleCnt="5">
        <dgm:presLayoutVars>
          <dgm:bulletEnabled val="1"/>
        </dgm:presLayoutVars>
      </dgm:prSet>
      <dgm:spPr/>
    </dgm:pt>
    <dgm:pt modelId="{28957568-BF3F-4A49-BAEC-D2EC00284167}" type="pres">
      <dgm:prSet presAssocID="{46790A49-3432-403A-B098-61E39E01230C}" presName="FiveNodes_4_text" presStyleLbl="node1" presStyleIdx="4" presStyleCnt="5">
        <dgm:presLayoutVars>
          <dgm:bulletEnabled val="1"/>
        </dgm:presLayoutVars>
      </dgm:prSet>
      <dgm:spPr/>
    </dgm:pt>
    <dgm:pt modelId="{25EDC0CD-7F3E-414D-9BC1-46DF63DD10B1}" type="pres">
      <dgm:prSet presAssocID="{46790A49-3432-403A-B098-61E39E01230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83C4906-8CA7-4097-8673-129BD578EC9C}" type="presOf" srcId="{44B493CD-0064-4A06-A258-153D7EDD4154}" destId="{72C86B72-E70B-4179-B4F4-A07651BAA6C0}" srcOrd="0" destOrd="0" presId="urn:microsoft.com/office/officeart/2005/8/layout/vProcess5"/>
    <dgm:cxn modelId="{C470660A-47B5-4C57-A65C-A1BB42B846D7}" srcId="{46790A49-3432-403A-B098-61E39E01230C}" destId="{19668F02-2C35-43A6-862A-BA1DE30DFB2F}" srcOrd="2" destOrd="0" parTransId="{FCE66547-5555-4353-B7C3-F142D2F0247F}" sibTransId="{E93C20C5-23FB-4974-B5B2-9958E512BD0E}"/>
    <dgm:cxn modelId="{21B8A917-1AB3-4F7B-BA97-999DA8B03D38}" type="presOf" srcId="{BA731BCC-95A0-4E51-B9E0-F407FD066371}" destId="{640AADC6-1615-45EF-A06D-79E5C13633DD}" srcOrd="0" destOrd="0" presId="urn:microsoft.com/office/officeart/2005/8/layout/vProcess5"/>
    <dgm:cxn modelId="{C69E5020-9886-43A1-896C-2457F0D12620}" type="presOf" srcId="{AD881E68-F979-488E-8D1C-4A0C5412A96B}" destId="{28957568-BF3F-4A49-BAEC-D2EC00284167}" srcOrd="1" destOrd="0" presId="urn:microsoft.com/office/officeart/2005/8/layout/vProcess5"/>
    <dgm:cxn modelId="{7AE5AB2D-960E-4B6D-B3CD-0608470655CC}" srcId="{46790A49-3432-403A-B098-61E39E01230C}" destId="{44B493CD-0064-4A06-A258-153D7EDD4154}" srcOrd="0" destOrd="0" parTransId="{C99F0687-7EB2-4341-8590-E2AE9C6923A1}" sibTransId="{5EA410FE-0D09-417B-8F86-74A66D4117F3}"/>
    <dgm:cxn modelId="{9D91395B-FFDD-4D14-8ACD-D467681CF641}" type="presOf" srcId="{389F6E1C-489B-41F3-813E-449EF9270F21}" destId="{0CE20419-D1AC-4BA6-B591-086D3BECA57B}" srcOrd="0" destOrd="0" presId="urn:microsoft.com/office/officeart/2005/8/layout/vProcess5"/>
    <dgm:cxn modelId="{1A38DE86-4139-4AC4-8D57-92F6B508C32F}" type="presOf" srcId="{98FC67C6-92CB-4201-B86A-97CD58D27A8E}" destId="{25EDC0CD-7F3E-414D-9BC1-46DF63DD10B1}" srcOrd="1" destOrd="0" presId="urn:microsoft.com/office/officeart/2005/8/layout/vProcess5"/>
    <dgm:cxn modelId="{A9909287-130A-45C6-9F09-E161A0014CA7}" type="presOf" srcId="{5EA410FE-0D09-417B-8F86-74A66D4117F3}" destId="{CCA74E51-2497-48A6-BCA8-8B9C5D24AF10}" srcOrd="0" destOrd="0" presId="urn:microsoft.com/office/officeart/2005/8/layout/vProcess5"/>
    <dgm:cxn modelId="{3363AF87-9B5A-423C-8C57-9EEF67386F9D}" type="presOf" srcId="{19668F02-2C35-43A6-862A-BA1DE30DFB2F}" destId="{B2F24025-7C12-41CF-B65B-130B6F10872C}" srcOrd="1" destOrd="0" presId="urn:microsoft.com/office/officeart/2005/8/layout/vProcess5"/>
    <dgm:cxn modelId="{9FAB7B89-295A-4B89-AB08-979A6E7A4306}" srcId="{46790A49-3432-403A-B098-61E39E01230C}" destId="{389F6E1C-489B-41F3-813E-449EF9270F21}" srcOrd="1" destOrd="0" parTransId="{F079300F-1FBF-45BF-996C-C4DF73BE6155}" sibTransId="{BA731BCC-95A0-4E51-B9E0-F407FD066371}"/>
    <dgm:cxn modelId="{E544CD93-762F-49A1-A521-B7E772B81D7F}" type="presOf" srcId="{46790A49-3432-403A-B098-61E39E01230C}" destId="{4C5908FF-FC4E-4609-8F47-15CE214DA751}" srcOrd="0" destOrd="0" presId="urn:microsoft.com/office/officeart/2005/8/layout/vProcess5"/>
    <dgm:cxn modelId="{FB40D69B-067C-41AA-B38C-C003F3C9E8D8}" srcId="{46790A49-3432-403A-B098-61E39E01230C}" destId="{AD881E68-F979-488E-8D1C-4A0C5412A96B}" srcOrd="3" destOrd="0" parTransId="{808268EB-92AF-4ED3-9EA5-08F3214B01CA}" sibTransId="{43569B4E-B6BF-42DE-87B6-EDFAFF0A48B0}"/>
    <dgm:cxn modelId="{69BFAB9D-E24D-4A94-9191-7D737977EE8F}" type="presOf" srcId="{AD881E68-F979-488E-8D1C-4A0C5412A96B}" destId="{2098B1A0-AABC-4D3C-A431-D3DA437126E1}" srcOrd="0" destOrd="0" presId="urn:microsoft.com/office/officeart/2005/8/layout/vProcess5"/>
    <dgm:cxn modelId="{3A95A2A3-9679-4F43-B386-B4B100CFB1FA}" type="presOf" srcId="{43569B4E-B6BF-42DE-87B6-EDFAFF0A48B0}" destId="{E0655F85-1C05-464C-BC5E-7E3220B10B78}" srcOrd="0" destOrd="0" presId="urn:microsoft.com/office/officeart/2005/8/layout/vProcess5"/>
    <dgm:cxn modelId="{A2AC4DA4-1462-4530-9DEB-B687E1AC53D2}" type="presOf" srcId="{E93C20C5-23FB-4974-B5B2-9958E512BD0E}" destId="{2F8AF783-792E-4465-B1B9-E21EC4EFD505}" srcOrd="0" destOrd="0" presId="urn:microsoft.com/office/officeart/2005/8/layout/vProcess5"/>
    <dgm:cxn modelId="{385DFCB9-D713-4616-BC59-E0E838BC9F4F}" type="presOf" srcId="{389F6E1C-489B-41F3-813E-449EF9270F21}" destId="{4AA8C6CE-CAFA-4ED5-ADDE-A455E2170BD8}" srcOrd="1" destOrd="0" presId="urn:microsoft.com/office/officeart/2005/8/layout/vProcess5"/>
    <dgm:cxn modelId="{898BA5D3-00DA-4750-AB95-DA49F4A1F37A}" type="presOf" srcId="{19668F02-2C35-43A6-862A-BA1DE30DFB2F}" destId="{F1264E7D-CB58-4624-AC3F-3AA3EB83CE27}" srcOrd="0" destOrd="0" presId="urn:microsoft.com/office/officeart/2005/8/layout/vProcess5"/>
    <dgm:cxn modelId="{B648E0DE-143C-4E12-9C0D-234AD947FBBB}" type="presOf" srcId="{98FC67C6-92CB-4201-B86A-97CD58D27A8E}" destId="{0F36B3C6-FA09-47A6-A793-D336AC07EDDD}" srcOrd="0" destOrd="0" presId="urn:microsoft.com/office/officeart/2005/8/layout/vProcess5"/>
    <dgm:cxn modelId="{92ED6EF5-1999-4764-AA00-D344D8DE6B0C}" srcId="{46790A49-3432-403A-B098-61E39E01230C}" destId="{98FC67C6-92CB-4201-B86A-97CD58D27A8E}" srcOrd="4" destOrd="0" parTransId="{32EA8A59-D492-402D-AE3D-408D08E04D62}" sibTransId="{618D3F7C-87E5-44F9-84C0-54F510C879DF}"/>
    <dgm:cxn modelId="{2148E8FD-D48C-4AB4-8CB4-38B53DF42E85}" type="presOf" srcId="{44B493CD-0064-4A06-A258-153D7EDD4154}" destId="{1FEA3866-A591-477E-A0DE-1D8044ABA59B}" srcOrd="1" destOrd="0" presId="urn:microsoft.com/office/officeart/2005/8/layout/vProcess5"/>
    <dgm:cxn modelId="{D5C443A6-F2FE-4FD7-B2BF-99B440B71BB8}" type="presParOf" srcId="{4C5908FF-FC4E-4609-8F47-15CE214DA751}" destId="{3986EE9F-8304-427A-8E0B-591292328F7B}" srcOrd="0" destOrd="0" presId="urn:microsoft.com/office/officeart/2005/8/layout/vProcess5"/>
    <dgm:cxn modelId="{BA898805-3616-4A88-80B6-84ACA9802F3E}" type="presParOf" srcId="{4C5908FF-FC4E-4609-8F47-15CE214DA751}" destId="{72C86B72-E70B-4179-B4F4-A07651BAA6C0}" srcOrd="1" destOrd="0" presId="urn:microsoft.com/office/officeart/2005/8/layout/vProcess5"/>
    <dgm:cxn modelId="{B946FE86-34B9-4A53-A129-C0463AB0F96C}" type="presParOf" srcId="{4C5908FF-FC4E-4609-8F47-15CE214DA751}" destId="{0CE20419-D1AC-4BA6-B591-086D3BECA57B}" srcOrd="2" destOrd="0" presId="urn:microsoft.com/office/officeart/2005/8/layout/vProcess5"/>
    <dgm:cxn modelId="{50EEE745-2194-4A07-A132-AA979C6EFABB}" type="presParOf" srcId="{4C5908FF-FC4E-4609-8F47-15CE214DA751}" destId="{F1264E7D-CB58-4624-AC3F-3AA3EB83CE27}" srcOrd="3" destOrd="0" presId="urn:microsoft.com/office/officeart/2005/8/layout/vProcess5"/>
    <dgm:cxn modelId="{E4D57AB7-CF15-43C1-9406-977226306E47}" type="presParOf" srcId="{4C5908FF-FC4E-4609-8F47-15CE214DA751}" destId="{2098B1A0-AABC-4D3C-A431-D3DA437126E1}" srcOrd="4" destOrd="0" presId="urn:microsoft.com/office/officeart/2005/8/layout/vProcess5"/>
    <dgm:cxn modelId="{09B9EAF9-76EA-4BA5-9511-13587ACCF6BE}" type="presParOf" srcId="{4C5908FF-FC4E-4609-8F47-15CE214DA751}" destId="{0F36B3C6-FA09-47A6-A793-D336AC07EDDD}" srcOrd="5" destOrd="0" presId="urn:microsoft.com/office/officeart/2005/8/layout/vProcess5"/>
    <dgm:cxn modelId="{9278A111-3FA2-4567-8BF4-955B6353C96C}" type="presParOf" srcId="{4C5908FF-FC4E-4609-8F47-15CE214DA751}" destId="{CCA74E51-2497-48A6-BCA8-8B9C5D24AF10}" srcOrd="6" destOrd="0" presId="urn:microsoft.com/office/officeart/2005/8/layout/vProcess5"/>
    <dgm:cxn modelId="{D3D0E41E-9815-4E6C-893F-FF94FFEE24AA}" type="presParOf" srcId="{4C5908FF-FC4E-4609-8F47-15CE214DA751}" destId="{640AADC6-1615-45EF-A06D-79E5C13633DD}" srcOrd="7" destOrd="0" presId="urn:microsoft.com/office/officeart/2005/8/layout/vProcess5"/>
    <dgm:cxn modelId="{E3E793B4-C931-495C-A79E-A8D19ABA15ED}" type="presParOf" srcId="{4C5908FF-FC4E-4609-8F47-15CE214DA751}" destId="{2F8AF783-792E-4465-B1B9-E21EC4EFD505}" srcOrd="8" destOrd="0" presId="urn:microsoft.com/office/officeart/2005/8/layout/vProcess5"/>
    <dgm:cxn modelId="{90FFD174-B4D1-41EE-B232-0685BB1C6E42}" type="presParOf" srcId="{4C5908FF-FC4E-4609-8F47-15CE214DA751}" destId="{E0655F85-1C05-464C-BC5E-7E3220B10B78}" srcOrd="9" destOrd="0" presId="urn:microsoft.com/office/officeart/2005/8/layout/vProcess5"/>
    <dgm:cxn modelId="{3E0B234A-05E1-4B06-AB5A-1F841714C330}" type="presParOf" srcId="{4C5908FF-FC4E-4609-8F47-15CE214DA751}" destId="{1FEA3866-A591-477E-A0DE-1D8044ABA59B}" srcOrd="10" destOrd="0" presId="urn:microsoft.com/office/officeart/2005/8/layout/vProcess5"/>
    <dgm:cxn modelId="{26F225EC-50E3-461F-9D0D-17041F6BFF5F}" type="presParOf" srcId="{4C5908FF-FC4E-4609-8F47-15CE214DA751}" destId="{4AA8C6CE-CAFA-4ED5-ADDE-A455E2170BD8}" srcOrd="11" destOrd="0" presId="urn:microsoft.com/office/officeart/2005/8/layout/vProcess5"/>
    <dgm:cxn modelId="{682F222F-6D5F-4B23-91BC-AED3EECA1548}" type="presParOf" srcId="{4C5908FF-FC4E-4609-8F47-15CE214DA751}" destId="{B2F24025-7C12-41CF-B65B-130B6F10872C}" srcOrd="12" destOrd="0" presId="urn:microsoft.com/office/officeart/2005/8/layout/vProcess5"/>
    <dgm:cxn modelId="{AABAA292-0439-46EE-A135-03528A3479B8}" type="presParOf" srcId="{4C5908FF-FC4E-4609-8F47-15CE214DA751}" destId="{28957568-BF3F-4A49-BAEC-D2EC00284167}" srcOrd="13" destOrd="0" presId="urn:microsoft.com/office/officeart/2005/8/layout/vProcess5"/>
    <dgm:cxn modelId="{7AA7EA9B-483B-4E4E-8087-407E93420B0A}" type="presParOf" srcId="{4C5908FF-FC4E-4609-8F47-15CE214DA751}" destId="{25EDC0CD-7F3E-414D-9BC1-46DF63DD10B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4895CB-43EC-4521-8A7F-6D21C99E7270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E60A1D9-2E85-4E32-BCC9-4A2727B095BA}">
      <dgm:prSet/>
      <dgm:spPr/>
      <dgm:t>
        <a:bodyPr/>
        <a:lstStyle/>
        <a:p>
          <a:r>
            <a:rPr lang="en-US"/>
            <a:t>Two Options</a:t>
          </a:r>
        </a:p>
      </dgm:t>
    </dgm:pt>
    <dgm:pt modelId="{D2433457-7DE2-4D0C-BDA8-E8568292B521}" type="parTrans" cxnId="{705128BB-F4D0-41DE-9982-BDFED56E26BF}">
      <dgm:prSet/>
      <dgm:spPr/>
      <dgm:t>
        <a:bodyPr/>
        <a:lstStyle/>
        <a:p>
          <a:endParaRPr lang="en-US"/>
        </a:p>
      </dgm:t>
    </dgm:pt>
    <dgm:pt modelId="{8FE33243-66F3-47BE-B5C9-73E73B4E77B4}" type="sibTrans" cxnId="{705128BB-F4D0-41DE-9982-BDFED56E26BF}">
      <dgm:prSet/>
      <dgm:spPr/>
      <dgm:t>
        <a:bodyPr/>
        <a:lstStyle/>
        <a:p>
          <a:endParaRPr lang="en-US"/>
        </a:p>
      </dgm:t>
    </dgm:pt>
    <dgm:pt modelId="{0FBBED36-D88A-4DC0-89E2-D22366E30C07}">
      <dgm:prSet/>
      <dgm:spPr/>
      <dgm:t>
        <a:bodyPr/>
        <a:lstStyle/>
        <a:p>
          <a:r>
            <a:rPr lang="en-US"/>
            <a:t>1. Email/fax a Food Assistance Referral Form to the Food Connection team</a:t>
          </a:r>
          <a:endParaRPr lang="en-US" dirty="0"/>
        </a:p>
      </dgm:t>
    </dgm:pt>
    <dgm:pt modelId="{817CFEE9-1206-4058-8377-E4E9AF48748B}" type="parTrans" cxnId="{3566E7E4-D467-475E-A34C-020C40DE9D5E}">
      <dgm:prSet/>
      <dgm:spPr/>
      <dgm:t>
        <a:bodyPr/>
        <a:lstStyle/>
        <a:p>
          <a:endParaRPr lang="en-US"/>
        </a:p>
      </dgm:t>
    </dgm:pt>
    <dgm:pt modelId="{8CB5BB6D-6B85-4A8F-84BB-AB6B67C16DE3}" type="sibTrans" cxnId="{3566E7E4-D467-475E-A34C-020C40DE9D5E}">
      <dgm:prSet/>
      <dgm:spPr/>
      <dgm:t>
        <a:bodyPr/>
        <a:lstStyle/>
        <a:p>
          <a:endParaRPr lang="en-US"/>
        </a:p>
      </dgm:t>
    </dgm:pt>
    <dgm:pt modelId="{DF9AA149-531E-4D5D-8B00-8B73DAD18234}">
      <dgm:prSet/>
      <dgm:spPr/>
      <dgm:t>
        <a:bodyPr/>
        <a:lstStyle/>
        <a:p>
          <a:r>
            <a:rPr lang="en-US"/>
            <a:t>2. Call the Food Connection team with the client at 1800 984 3663</a:t>
          </a:r>
          <a:endParaRPr lang="en-US" dirty="0"/>
        </a:p>
      </dgm:t>
    </dgm:pt>
    <dgm:pt modelId="{74233659-866C-44A6-B857-BB34712A8FA0}" type="parTrans" cxnId="{AD9B8D3B-E543-4522-9DD5-99232EBAB459}">
      <dgm:prSet/>
      <dgm:spPr/>
      <dgm:t>
        <a:bodyPr/>
        <a:lstStyle/>
        <a:p>
          <a:endParaRPr lang="en-US"/>
        </a:p>
      </dgm:t>
    </dgm:pt>
    <dgm:pt modelId="{1D31D5B7-E01D-4493-A71E-CA4C97085B49}" type="sibTrans" cxnId="{AD9B8D3B-E543-4522-9DD5-99232EBAB459}">
      <dgm:prSet/>
      <dgm:spPr/>
      <dgm:t>
        <a:bodyPr/>
        <a:lstStyle/>
        <a:p>
          <a:endParaRPr lang="en-US"/>
        </a:p>
      </dgm:t>
    </dgm:pt>
    <dgm:pt modelId="{EDAB40A9-633D-472C-8A69-607EAA79C6BD}" type="pres">
      <dgm:prSet presAssocID="{1C4895CB-43EC-4521-8A7F-6D21C99E7270}" presName="outerComposite" presStyleCnt="0">
        <dgm:presLayoutVars>
          <dgm:chMax val="5"/>
          <dgm:dir/>
          <dgm:resizeHandles val="exact"/>
        </dgm:presLayoutVars>
      </dgm:prSet>
      <dgm:spPr/>
    </dgm:pt>
    <dgm:pt modelId="{F2FDF7CE-0B2E-4F8F-A233-AE6B5C7625FF}" type="pres">
      <dgm:prSet presAssocID="{1C4895CB-43EC-4521-8A7F-6D21C99E7270}" presName="dummyMaxCanvas" presStyleCnt="0">
        <dgm:presLayoutVars/>
      </dgm:prSet>
      <dgm:spPr/>
    </dgm:pt>
    <dgm:pt modelId="{D9897354-C410-406D-8FAC-E59EEEAC814B}" type="pres">
      <dgm:prSet presAssocID="{1C4895CB-43EC-4521-8A7F-6D21C99E7270}" presName="ThreeNodes_1" presStyleLbl="node1" presStyleIdx="0" presStyleCnt="3">
        <dgm:presLayoutVars>
          <dgm:bulletEnabled val="1"/>
        </dgm:presLayoutVars>
      </dgm:prSet>
      <dgm:spPr/>
    </dgm:pt>
    <dgm:pt modelId="{A64D47E4-6810-442E-8A2B-1A8966C9AD4C}" type="pres">
      <dgm:prSet presAssocID="{1C4895CB-43EC-4521-8A7F-6D21C99E7270}" presName="ThreeNodes_2" presStyleLbl="node1" presStyleIdx="1" presStyleCnt="3">
        <dgm:presLayoutVars>
          <dgm:bulletEnabled val="1"/>
        </dgm:presLayoutVars>
      </dgm:prSet>
      <dgm:spPr/>
    </dgm:pt>
    <dgm:pt modelId="{B0A0BCD8-2E34-458E-A14B-D4F131955E1B}" type="pres">
      <dgm:prSet presAssocID="{1C4895CB-43EC-4521-8A7F-6D21C99E7270}" presName="ThreeNodes_3" presStyleLbl="node1" presStyleIdx="2" presStyleCnt="3">
        <dgm:presLayoutVars>
          <dgm:bulletEnabled val="1"/>
        </dgm:presLayoutVars>
      </dgm:prSet>
      <dgm:spPr/>
    </dgm:pt>
    <dgm:pt modelId="{664CF22F-470E-4319-9292-4EF670B9E584}" type="pres">
      <dgm:prSet presAssocID="{1C4895CB-43EC-4521-8A7F-6D21C99E7270}" presName="ThreeConn_1-2" presStyleLbl="fgAccFollowNode1" presStyleIdx="0" presStyleCnt="2">
        <dgm:presLayoutVars>
          <dgm:bulletEnabled val="1"/>
        </dgm:presLayoutVars>
      </dgm:prSet>
      <dgm:spPr/>
    </dgm:pt>
    <dgm:pt modelId="{45DEBBC4-15C1-44A9-B013-B9FBD56C65C4}" type="pres">
      <dgm:prSet presAssocID="{1C4895CB-43EC-4521-8A7F-6D21C99E7270}" presName="ThreeConn_2-3" presStyleLbl="fgAccFollowNode1" presStyleIdx="1" presStyleCnt="2">
        <dgm:presLayoutVars>
          <dgm:bulletEnabled val="1"/>
        </dgm:presLayoutVars>
      </dgm:prSet>
      <dgm:spPr/>
    </dgm:pt>
    <dgm:pt modelId="{1E525993-3BC5-41B8-98ED-4FF11D545AC8}" type="pres">
      <dgm:prSet presAssocID="{1C4895CB-43EC-4521-8A7F-6D21C99E7270}" presName="ThreeNodes_1_text" presStyleLbl="node1" presStyleIdx="2" presStyleCnt="3">
        <dgm:presLayoutVars>
          <dgm:bulletEnabled val="1"/>
        </dgm:presLayoutVars>
      </dgm:prSet>
      <dgm:spPr/>
    </dgm:pt>
    <dgm:pt modelId="{19E3F241-6274-44F2-8E52-AF16473BA815}" type="pres">
      <dgm:prSet presAssocID="{1C4895CB-43EC-4521-8A7F-6D21C99E7270}" presName="ThreeNodes_2_text" presStyleLbl="node1" presStyleIdx="2" presStyleCnt="3">
        <dgm:presLayoutVars>
          <dgm:bulletEnabled val="1"/>
        </dgm:presLayoutVars>
      </dgm:prSet>
      <dgm:spPr/>
    </dgm:pt>
    <dgm:pt modelId="{D9373BD5-7B64-4FC5-908E-BDD4D66727E0}" type="pres">
      <dgm:prSet presAssocID="{1C4895CB-43EC-4521-8A7F-6D21C99E727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D816133-A78A-49B6-8DAC-C515D720CB7B}" type="presOf" srcId="{0FBBED36-D88A-4DC0-89E2-D22366E30C07}" destId="{19E3F241-6274-44F2-8E52-AF16473BA815}" srcOrd="1" destOrd="0" presId="urn:microsoft.com/office/officeart/2005/8/layout/vProcess5"/>
    <dgm:cxn modelId="{AD9B8D3B-E543-4522-9DD5-99232EBAB459}" srcId="{1C4895CB-43EC-4521-8A7F-6D21C99E7270}" destId="{DF9AA149-531E-4D5D-8B00-8B73DAD18234}" srcOrd="2" destOrd="0" parTransId="{74233659-866C-44A6-B857-BB34712A8FA0}" sibTransId="{1D31D5B7-E01D-4493-A71E-CA4C97085B49}"/>
    <dgm:cxn modelId="{F485735E-75D6-4FE4-A65F-A4CA2E40461E}" type="presOf" srcId="{8FE33243-66F3-47BE-B5C9-73E73B4E77B4}" destId="{664CF22F-470E-4319-9292-4EF670B9E584}" srcOrd="0" destOrd="0" presId="urn:microsoft.com/office/officeart/2005/8/layout/vProcess5"/>
    <dgm:cxn modelId="{B5F61C55-2575-40A8-B928-8C8DF725D132}" type="presOf" srcId="{0FBBED36-D88A-4DC0-89E2-D22366E30C07}" destId="{A64D47E4-6810-442E-8A2B-1A8966C9AD4C}" srcOrd="0" destOrd="0" presId="urn:microsoft.com/office/officeart/2005/8/layout/vProcess5"/>
    <dgm:cxn modelId="{4E2ADA58-1286-476A-99BD-A7145E6017FB}" type="presOf" srcId="{8CB5BB6D-6B85-4A8F-84BB-AB6B67C16DE3}" destId="{45DEBBC4-15C1-44A9-B013-B9FBD56C65C4}" srcOrd="0" destOrd="0" presId="urn:microsoft.com/office/officeart/2005/8/layout/vProcess5"/>
    <dgm:cxn modelId="{F1D04D7E-4013-452F-B407-74EB65AF317A}" type="presOf" srcId="{1C4895CB-43EC-4521-8A7F-6D21C99E7270}" destId="{EDAB40A9-633D-472C-8A69-607EAA79C6BD}" srcOrd="0" destOrd="0" presId="urn:microsoft.com/office/officeart/2005/8/layout/vProcess5"/>
    <dgm:cxn modelId="{23E20B89-D3A7-459E-9430-C4E429C7C8C8}" type="presOf" srcId="{5E60A1D9-2E85-4E32-BCC9-4A2727B095BA}" destId="{1E525993-3BC5-41B8-98ED-4FF11D545AC8}" srcOrd="1" destOrd="0" presId="urn:microsoft.com/office/officeart/2005/8/layout/vProcess5"/>
    <dgm:cxn modelId="{291CB791-1E44-4679-9A56-FBABDB688796}" type="presOf" srcId="{5E60A1D9-2E85-4E32-BCC9-4A2727B095BA}" destId="{D9897354-C410-406D-8FAC-E59EEEAC814B}" srcOrd="0" destOrd="0" presId="urn:microsoft.com/office/officeart/2005/8/layout/vProcess5"/>
    <dgm:cxn modelId="{5ADABDA2-5B5B-4F05-A66D-CC82ECE38134}" type="presOf" srcId="{DF9AA149-531E-4D5D-8B00-8B73DAD18234}" destId="{D9373BD5-7B64-4FC5-908E-BDD4D66727E0}" srcOrd="1" destOrd="0" presId="urn:microsoft.com/office/officeart/2005/8/layout/vProcess5"/>
    <dgm:cxn modelId="{705128BB-F4D0-41DE-9982-BDFED56E26BF}" srcId="{1C4895CB-43EC-4521-8A7F-6D21C99E7270}" destId="{5E60A1D9-2E85-4E32-BCC9-4A2727B095BA}" srcOrd="0" destOrd="0" parTransId="{D2433457-7DE2-4D0C-BDA8-E8568292B521}" sibTransId="{8FE33243-66F3-47BE-B5C9-73E73B4E77B4}"/>
    <dgm:cxn modelId="{3566E7E4-D467-475E-A34C-020C40DE9D5E}" srcId="{1C4895CB-43EC-4521-8A7F-6D21C99E7270}" destId="{0FBBED36-D88A-4DC0-89E2-D22366E30C07}" srcOrd="1" destOrd="0" parTransId="{817CFEE9-1206-4058-8377-E4E9AF48748B}" sibTransId="{8CB5BB6D-6B85-4A8F-84BB-AB6B67C16DE3}"/>
    <dgm:cxn modelId="{636BE0E8-FF3A-458D-A53A-B72B4BC5D158}" type="presOf" srcId="{DF9AA149-531E-4D5D-8B00-8B73DAD18234}" destId="{B0A0BCD8-2E34-458E-A14B-D4F131955E1B}" srcOrd="0" destOrd="0" presId="urn:microsoft.com/office/officeart/2005/8/layout/vProcess5"/>
    <dgm:cxn modelId="{FF000799-6C3E-465E-910C-889730B4FCB9}" type="presParOf" srcId="{EDAB40A9-633D-472C-8A69-607EAA79C6BD}" destId="{F2FDF7CE-0B2E-4F8F-A233-AE6B5C7625FF}" srcOrd="0" destOrd="0" presId="urn:microsoft.com/office/officeart/2005/8/layout/vProcess5"/>
    <dgm:cxn modelId="{5CE6F89B-AE4D-4A0C-A270-9326140ED20E}" type="presParOf" srcId="{EDAB40A9-633D-472C-8A69-607EAA79C6BD}" destId="{D9897354-C410-406D-8FAC-E59EEEAC814B}" srcOrd="1" destOrd="0" presId="urn:microsoft.com/office/officeart/2005/8/layout/vProcess5"/>
    <dgm:cxn modelId="{017D5431-981A-4747-B2E9-56CCE2A7850D}" type="presParOf" srcId="{EDAB40A9-633D-472C-8A69-607EAA79C6BD}" destId="{A64D47E4-6810-442E-8A2B-1A8966C9AD4C}" srcOrd="2" destOrd="0" presId="urn:microsoft.com/office/officeart/2005/8/layout/vProcess5"/>
    <dgm:cxn modelId="{9FB6159D-3756-494D-AD99-AB93DB9E36D5}" type="presParOf" srcId="{EDAB40A9-633D-472C-8A69-607EAA79C6BD}" destId="{B0A0BCD8-2E34-458E-A14B-D4F131955E1B}" srcOrd="3" destOrd="0" presId="urn:microsoft.com/office/officeart/2005/8/layout/vProcess5"/>
    <dgm:cxn modelId="{14EC253C-6EF7-4A95-81CA-6B249276096F}" type="presParOf" srcId="{EDAB40A9-633D-472C-8A69-607EAA79C6BD}" destId="{664CF22F-470E-4319-9292-4EF670B9E584}" srcOrd="4" destOrd="0" presId="urn:microsoft.com/office/officeart/2005/8/layout/vProcess5"/>
    <dgm:cxn modelId="{5C2E7869-D1ED-4DB3-8F0B-2AEACE831E7A}" type="presParOf" srcId="{EDAB40A9-633D-472C-8A69-607EAA79C6BD}" destId="{45DEBBC4-15C1-44A9-B013-B9FBD56C65C4}" srcOrd="5" destOrd="0" presId="urn:microsoft.com/office/officeart/2005/8/layout/vProcess5"/>
    <dgm:cxn modelId="{B8809FB0-C3D8-4310-A7A1-D656910D0CE2}" type="presParOf" srcId="{EDAB40A9-633D-472C-8A69-607EAA79C6BD}" destId="{1E525993-3BC5-41B8-98ED-4FF11D545AC8}" srcOrd="6" destOrd="0" presId="urn:microsoft.com/office/officeart/2005/8/layout/vProcess5"/>
    <dgm:cxn modelId="{117BDE49-23B3-4FC0-9370-ADE6EF675FA2}" type="presParOf" srcId="{EDAB40A9-633D-472C-8A69-607EAA79C6BD}" destId="{19E3F241-6274-44F2-8E52-AF16473BA815}" srcOrd="7" destOrd="0" presId="urn:microsoft.com/office/officeart/2005/8/layout/vProcess5"/>
    <dgm:cxn modelId="{7EE55706-9D53-4220-BCE0-B99B39F3DE6F}" type="presParOf" srcId="{EDAB40A9-633D-472C-8A69-607EAA79C6BD}" destId="{D9373BD5-7B64-4FC5-908E-BDD4D66727E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59E97F-4A09-4120-8B84-595C5DB03AB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3EA76CB9-104F-44BD-B53B-5C015D1608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Complete the Food Assistance Referral Form</a:t>
          </a:r>
        </a:p>
      </dgm:t>
    </dgm:pt>
    <dgm:pt modelId="{59ECF1E5-A8C4-4728-9FCB-434229CC00BA}" type="parTrans" cxnId="{3A46BE7F-54F9-4F42-8D60-4614F0614F2F}">
      <dgm:prSet/>
      <dgm:spPr/>
      <dgm:t>
        <a:bodyPr/>
        <a:lstStyle/>
        <a:p>
          <a:endParaRPr lang="en-US"/>
        </a:p>
      </dgm:t>
    </dgm:pt>
    <dgm:pt modelId="{CA708C2C-2753-462A-B6E9-5D1CB63F50EF}" type="sibTrans" cxnId="{3A46BE7F-54F9-4F42-8D60-4614F0614F2F}">
      <dgm:prSet/>
      <dgm:spPr/>
      <dgm:t>
        <a:bodyPr/>
        <a:lstStyle/>
        <a:p>
          <a:endParaRPr lang="en-US"/>
        </a:p>
      </dgm:t>
    </dgm:pt>
    <dgm:pt modelId="{1499648F-9CFD-408B-ABEA-AD09C18DE1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Fax 408-266-9042, or email  food@shfb.org to Food Connection Team</a:t>
          </a:r>
        </a:p>
      </dgm:t>
    </dgm:pt>
    <dgm:pt modelId="{C93F7B6B-EC21-4BFC-910C-16C6414524A2}" type="parTrans" cxnId="{24A8E5B4-FFC8-442A-A5A7-75E98AD72054}">
      <dgm:prSet/>
      <dgm:spPr/>
      <dgm:t>
        <a:bodyPr/>
        <a:lstStyle/>
        <a:p>
          <a:endParaRPr lang="en-US"/>
        </a:p>
      </dgm:t>
    </dgm:pt>
    <dgm:pt modelId="{5444A6D8-2F71-4C98-AF0A-E7C529E61A6D}" type="sibTrans" cxnId="{24A8E5B4-FFC8-442A-A5A7-75E98AD72054}">
      <dgm:prSet/>
      <dgm:spPr/>
      <dgm:t>
        <a:bodyPr/>
        <a:lstStyle/>
        <a:p>
          <a:endParaRPr lang="en-US"/>
        </a:p>
      </dgm:t>
    </dgm:pt>
    <dgm:pt modelId="{562540F2-DC9E-49B1-B251-A30362BD44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Client will be contacted within 24-48 hours</a:t>
          </a:r>
        </a:p>
      </dgm:t>
    </dgm:pt>
    <dgm:pt modelId="{CBC3E1F9-48A8-4E0B-BD57-C5B85AE7D9BB}" type="parTrans" cxnId="{457C0034-3E18-4417-92ED-4529B54CDCC2}">
      <dgm:prSet/>
      <dgm:spPr/>
      <dgm:t>
        <a:bodyPr/>
        <a:lstStyle/>
        <a:p>
          <a:endParaRPr lang="en-US"/>
        </a:p>
      </dgm:t>
    </dgm:pt>
    <dgm:pt modelId="{CF42F4C3-621C-43E5-A4FC-E1F23F1DBC23}" type="sibTrans" cxnId="{457C0034-3E18-4417-92ED-4529B54CDCC2}">
      <dgm:prSet/>
      <dgm:spPr/>
      <dgm:t>
        <a:bodyPr/>
        <a:lstStyle/>
        <a:p>
          <a:endParaRPr lang="en-US"/>
        </a:p>
      </dgm:t>
    </dgm:pt>
    <dgm:pt modelId="{07015F0C-676B-4A2A-A326-548E75EE94C5}" type="pres">
      <dgm:prSet presAssocID="{4959E97F-4A09-4120-8B84-595C5DB03AB7}" presName="root" presStyleCnt="0">
        <dgm:presLayoutVars>
          <dgm:dir/>
          <dgm:resizeHandles val="exact"/>
        </dgm:presLayoutVars>
      </dgm:prSet>
      <dgm:spPr/>
    </dgm:pt>
    <dgm:pt modelId="{93847D9B-B41F-405F-930F-DE97FEEB7DC2}" type="pres">
      <dgm:prSet presAssocID="{3EA76CB9-104F-44BD-B53B-5C015D1608CF}" presName="compNode" presStyleCnt="0"/>
      <dgm:spPr/>
    </dgm:pt>
    <dgm:pt modelId="{CB4C2B9A-B84D-4639-8761-6091F9146C5D}" type="pres">
      <dgm:prSet presAssocID="{3EA76CB9-104F-44BD-B53B-5C015D1608C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974BFE22-E0A0-4E53-A666-D1CB6261FFED}" type="pres">
      <dgm:prSet presAssocID="{3EA76CB9-104F-44BD-B53B-5C015D1608CF}" presName="spaceRect" presStyleCnt="0"/>
      <dgm:spPr/>
    </dgm:pt>
    <dgm:pt modelId="{2D882701-FA0B-4A2B-80B4-AB5536534FF5}" type="pres">
      <dgm:prSet presAssocID="{3EA76CB9-104F-44BD-B53B-5C015D1608CF}" presName="textRect" presStyleLbl="revTx" presStyleIdx="0" presStyleCnt="3">
        <dgm:presLayoutVars>
          <dgm:chMax val="1"/>
          <dgm:chPref val="1"/>
        </dgm:presLayoutVars>
      </dgm:prSet>
      <dgm:spPr/>
    </dgm:pt>
    <dgm:pt modelId="{4E9303F5-5100-426C-B691-958DFC539DCB}" type="pres">
      <dgm:prSet presAssocID="{CA708C2C-2753-462A-B6E9-5D1CB63F50EF}" presName="sibTrans" presStyleCnt="0"/>
      <dgm:spPr/>
    </dgm:pt>
    <dgm:pt modelId="{9CBE9045-D2A2-47C5-BDCD-9D36345816CC}" type="pres">
      <dgm:prSet presAssocID="{1499648F-9CFD-408B-ABEA-AD09C18DE1AE}" presName="compNode" presStyleCnt="0"/>
      <dgm:spPr/>
    </dgm:pt>
    <dgm:pt modelId="{1AB6F358-83C4-4DB9-B8D2-D6001DF7B0DC}" type="pres">
      <dgm:prSet presAssocID="{1499648F-9CFD-408B-ABEA-AD09C18DE1A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E858C626-9B9C-4632-8908-150C19AD05FA}" type="pres">
      <dgm:prSet presAssocID="{1499648F-9CFD-408B-ABEA-AD09C18DE1AE}" presName="spaceRect" presStyleCnt="0"/>
      <dgm:spPr/>
    </dgm:pt>
    <dgm:pt modelId="{BBC271D5-8636-40E3-95E9-1C78AE8AB39C}" type="pres">
      <dgm:prSet presAssocID="{1499648F-9CFD-408B-ABEA-AD09C18DE1AE}" presName="textRect" presStyleLbl="revTx" presStyleIdx="1" presStyleCnt="3">
        <dgm:presLayoutVars>
          <dgm:chMax val="1"/>
          <dgm:chPref val="1"/>
        </dgm:presLayoutVars>
      </dgm:prSet>
      <dgm:spPr/>
    </dgm:pt>
    <dgm:pt modelId="{E1A79048-3307-4715-8DC1-55388D1D6D03}" type="pres">
      <dgm:prSet presAssocID="{5444A6D8-2F71-4C98-AF0A-E7C529E61A6D}" presName="sibTrans" presStyleCnt="0"/>
      <dgm:spPr/>
    </dgm:pt>
    <dgm:pt modelId="{F16ED5BD-5B89-4D41-989C-EDFD46924B49}" type="pres">
      <dgm:prSet presAssocID="{562540F2-DC9E-49B1-B251-A30362BD4442}" presName="compNode" presStyleCnt="0"/>
      <dgm:spPr/>
    </dgm:pt>
    <dgm:pt modelId="{6A6D7176-8D16-4155-8C63-AF7E075835C2}" type="pres">
      <dgm:prSet presAssocID="{562540F2-DC9E-49B1-B251-A30362BD444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D56A61B-F66B-4582-A788-2B948C322DA0}" type="pres">
      <dgm:prSet presAssocID="{562540F2-DC9E-49B1-B251-A30362BD4442}" presName="spaceRect" presStyleCnt="0"/>
      <dgm:spPr/>
    </dgm:pt>
    <dgm:pt modelId="{3C374A05-D3C6-424E-A16E-477D1D51CA57}" type="pres">
      <dgm:prSet presAssocID="{562540F2-DC9E-49B1-B251-A30362BD444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02E5425-D476-466F-A913-FFA219B2EEC1}" type="presOf" srcId="{562540F2-DC9E-49B1-B251-A30362BD4442}" destId="{3C374A05-D3C6-424E-A16E-477D1D51CA57}" srcOrd="0" destOrd="0" presId="urn:microsoft.com/office/officeart/2018/2/layout/IconLabelList"/>
    <dgm:cxn modelId="{457C0034-3E18-4417-92ED-4529B54CDCC2}" srcId="{4959E97F-4A09-4120-8B84-595C5DB03AB7}" destId="{562540F2-DC9E-49B1-B251-A30362BD4442}" srcOrd="2" destOrd="0" parTransId="{CBC3E1F9-48A8-4E0B-BD57-C5B85AE7D9BB}" sibTransId="{CF42F4C3-621C-43E5-A4FC-E1F23F1DBC23}"/>
    <dgm:cxn modelId="{CA755875-8930-4A3E-89FB-02AF7CD6C9EF}" type="presOf" srcId="{1499648F-9CFD-408B-ABEA-AD09C18DE1AE}" destId="{BBC271D5-8636-40E3-95E9-1C78AE8AB39C}" srcOrd="0" destOrd="0" presId="urn:microsoft.com/office/officeart/2018/2/layout/IconLabelList"/>
    <dgm:cxn modelId="{3A46BE7F-54F9-4F42-8D60-4614F0614F2F}" srcId="{4959E97F-4A09-4120-8B84-595C5DB03AB7}" destId="{3EA76CB9-104F-44BD-B53B-5C015D1608CF}" srcOrd="0" destOrd="0" parTransId="{59ECF1E5-A8C4-4728-9FCB-434229CC00BA}" sibTransId="{CA708C2C-2753-462A-B6E9-5D1CB63F50EF}"/>
    <dgm:cxn modelId="{24A8E5B4-FFC8-442A-A5A7-75E98AD72054}" srcId="{4959E97F-4A09-4120-8B84-595C5DB03AB7}" destId="{1499648F-9CFD-408B-ABEA-AD09C18DE1AE}" srcOrd="1" destOrd="0" parTransId="{C93F7B6B-EC21-4BFC-910C-16C6414524A2}" sibTransId="{5444A6D8-2F71-4C98-AF0A-E7C529E61A6D}"/>
    <dgm:cxn modelId="{3EB09EE5-227D-4175-8BE7-76BA94999979}" type="presOf" srcId="{3EA76CB9-104F-44BD-B53B-5C015D1608CF}" destId="{2D882701-FA0B-4A2B-80B4-AB5536534FF5}" srcOrd="0" destOrd="0" presId="urn:microsoft.com/office/officeart/2018/2/layout/IconLabelList"/>
    <dgm:cxn modelId="{5AA867FE-6720-4AB4-9A92-EF8175D728C4}" type="presOf" srcId="{4959E97F-4A09-4120-8B84-595C5DB03AB7}" destId="{07015F0C-676B-4A2A-A326-548E75EE94C5}" srcOrd="0" destOrd="0" presId="urn:microsoft.com/office/officeart/2018/2/layout/IconLabelList"/>
    <dgm:cxn modelId="{51669CEC-7989-4683-AAE7-BA4785D3E0F6}" type="presParOf" srcId="{07015F0C-676B-4A2A-A326-548E75EE94C5}" destId="{93847D9B-B41F-405F-930F-DE97FEEB7DC2}" srcOrd="0" destOrd="0" presId="urn:microsoft.com/office/officeart/2018/2/layout/IconLabelList"/>
    <dgm:cxn modelId="{93B61DFD-00D7-41E5-8E99-E728AE5A7FCC}" type="presParOf" srcId="{93847D9B-B41F-405F-930F-DE97FEEB7DC2}" destId="{CB4C2B9A-B84D-4639-8761-6091F9146C5D}" srcOrd="0" destOrd="0" presId="urn:microsoft.com/office/officeart/2018/2/layout/IconLabelList"/>
    <dgm:cxn modelId="{F44B4D48-B246-490B-8779-F7CB329B7279}" type="presParOf" srcId="{93847D9B-B41F-405F-930F-DE97FEEB7DC2}" destId="{974BFE22-E0A0-4E53-A666-D1CB6261FFED}" srcOrd="1" destOrd="0" presId="urn:microsoft.com/office/officeart/2018/2/layout/IconLabelList"/>
    <dgm:cxn modelId="{4FA44D6D-8962-42BC-86DF-7E3F7A1836EE}" type="presParOf" srcId="{93847D9B-B41F-405F-930F-DE97FEEB7DC2}" destId="{2D882701-FA0B-4A2B-80B4-AB5536534FF5}" srcOrd="2" destOrd="0" presId="urn:microsoft.com/office/officeart/2018/2/layout/IconLabelList"/>
    <dgm:cxn modelId="{FF592D5A-8A4F-4804-8921-5D7892F4FA47}" type="presParOf" srcId="{07015F0C-676B-4A2A-A326-548E75EE94C5}" destId="{4E9303F5-5100-426C-B691-958DFC539DCB}" srcOrd="1" destOrd="0" presId="urn:microsoft.com/office/officeart/2018/2/layout/IconLabelList"/>
    <dgm:cxn modelId="{01455DB3-3137-4CE8-9AB7-90EFE1666E52}" type="presParOf" srcId="{07015F0C-676B-4A2A-A326-548E75EE94C5}" destId="{9CBE9045-D2A2-47C5-BDCD-9D36345816CC}" srcOrd="2" destOrd="0" presId="urn:microsoft.com/office/officeart/2018/2/layout/IconLabelList"/>
    <dgm:cxn modelId="{65293533-A69B-4F5C-98B8-A07310783546}" type="presParOf" srcId="{9CBE9045-D2A2-47C5-BDCD-9D36345816CC}" destId="{1AB6F358-83C4-4DB9-B8D2-D6001DF7B0DC}" srcOrd="0" destOrd="0" presId="urn:microsoft.com/office/officeart/2018/2/layout/IconLabelList"/>
    <dgm:cxn modelId="{EDFD7D3D-12CB-4EA8-9BB3-57C6C8967B02}" type="presParOf" srcId="{9CBE9045-D2A2-47C5-BDCD-9D36345816CC}" destId="{E858C626-9B9C-4632-8908-150C19AD05FA}" srcOrd="1" destOrd="0" presId="urn:microsoft.com/office/officeart/2018/2/layout/IconLabelList"/>
    <dgm:cxn modelId="{625F6EEF-DA34-4059-A910-6C6EB2E8AB9B}" type="presParOf" srcId="{9CBE9045-D2A2-47C5-BDCD-9D36345816CC}" destId="{BBC271D5-8636-40E3-95E9-1C78AE8AB39C}" srcOrd="2" destOrd="0" presId="urn:microsoft.com/office/officeart/2018/2/layout/IconLabelList"/>
    <dgm:cxn modelId="{66961F1E-122C-40C9-9AAF-CE3DB21408E0}" type="presParOf" srcId="{07015F0C-676B-4A2A-A326-548E75EE94C5}" destId="{E1A79048-3307-4715-8DC1-55388D1D6D03}" srcOrd="3" destOrd="0" presId="urn:microsoft.com/office/officeart/2018/2/layout/IconLabelList"/>
    <dgm:cxn modelId="{C9CBD4EB-0429-4BD8-B7D9-B1142196948E}" type="presParOf" srcId="{07015F0C-676B-4A2A-A326-548E75EE94C5}" destId="{F16ED5BD-5B89-4D41-989C-EDFD46924B49}" srcOrd="4" destOrd="0" presId="urn:microsoft.com/office/officeart/2018/2/layout/IconLabelList"/>
    <dgm:cxn modelId="{0B2EDF62-1B4A-4855-BB9A-D8F64730C848}" type="presParOf" srcId="{F16ED5BD-5B89-4D41-989C-EDFD46924B49}" destId="{6A6D7176-8D16-4155-8C63-AF7E075835C2}" srcOrd="0" destOrd="0" presId="urn:microsoft.com/office/officeart/2018/2/layout/IconLabelList"/>
    <dgm:cxn modelId="{D232F57A-6F2A-4917-8B94-265A0CA65840}" type="presParOf" srcId="{F16ED5BD-5B89-4D41-989C-EDFD46924B49}" destId="{FD56A61B-F66B-4582-A788-2B948C322DA0}" srcOrd="1" destOrd="0" presId="urn:microsoft.com/office/officeart/2018/2/layout/IconLabelList"/>
    <dgm:cxn modelId="{E7C409E9-F6D3-4188-9A56-F010D47F0264}" type="presParOf" srcId="{F16ED5BD-5B89-4D41-989C-EDFD46924B49}" destId="{3C374A05-D3C6-424E-A16E-477D1D51CA5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48AF3-3902-48F3-81DE-0ACBA89FAF53}">
      <dsp:nvSpPr>
        <dsp:cNvPr id="0" name=""/>
        <dsp:cNvSpPr/>
      </dsp:nvSpPr>
      <dsp:spPr>
        <a:xfrm>
          <a:off x="0" y="538"/>
          <a:ext cx="4885203" cy="12608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17B3A-F9B2-4345-BD79-BDA15F0FF642}">
      <dsp:nvSpPr>
        <dsp:cNvPr id="0" name=""/>
        <dsp:cNvSpPr/>
      </dsp:nvSpPr>
      <dsp:spPr>
        <a:xfrm>
          <a:off x="381408" y="284231"/>
          <a:ext cx="693470" cy="6934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F37E7-437F-47A9-AE23-AA6AE93833D1}">
      <dsp:nvSpPr>
        <dsp:cNvPr id="0" name=""/>
        <dsp:cNvSpPr/>
      </dsp:nvSpPr>
      <dsp:spPr>
        <a:xfrm>
          <a:off x="1456287" y="538"/>
          <a:ext cx="3428915" cy="1260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440" tIns="133440" rIns="133440" bIns="13344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Overview of food bank programs</a:t>
          </a:r>
        </a:p>
      </dsp:txBody>
      <dsp:txXfrm>
        <a:off x="1456287" y="538"/>
        <a:ext cx="3428915" cy="1260854"/>
      </dsp:txXfrm>
    </dsp:sp>
    <dsp:sp modelId="{193DFF97-FC7B-434E-A390-0C250F40FE79}">
      <dsp:nvSpPr>
        <dsp:cNvPr id="0" name=""/>
        <dsp:cNvSpPr/>
      </dsp:nvSpPr>
      <dsp:spPr>
        <a:xfrm>
          <a:off x="0" y="1576607"/>
          <a:ext cx="4885203" cy="12608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27AC2-D7F3-4786-8006-B12B9480A91F}">
      <dsp:nvSpPr>
        <dsp:cNvPr id="0" name=""/>
        <dsp:cNvSpPr/>
      </dsp:nvSpPr>
      <dsp:spPr>
        <a:xfrm>
          <a:off x="381408" y="1860299"/>
          <a:ext cx="693470" cy="6934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E4D052-C011-44B9-AEC6-76E6E9EA9323}">
      <dsp:nvSpPr>
        <dsp:cNvPr id="0" name=""/>
        <dsp:cNvSpPr/>
      </dsp:nvSpPr>
      <dsp:spPr>
        <a:xfrm>
          <a:off x="1456287" y="1576607"/>
          <a:ext cx="3428915" cy="1260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440" tIns="133440" rIns="133440" bIns="13344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Food bank program application assistance and referrals</a:t>
          </a:r>
        </a:p>
      </dsp:txBody>
      <dsp:txXfrm>
        <a:off x="1456287" y="1576607"/>
        <a:ext cx="3428915" cy="1260854"/>
      </dsp:txXfrm>
    </dsp:sp>
    <dsp:sp modelId="{6F8370BE-FF96-4C23-AFF8-FCDAD4B59A60}">
      <dsp:nvSpPr>
        <dsp:cNvPr id="0" name=""/>
        <dsp:cNvSpPr/>
      </dsp:nvSpPr>
      <dsp:spPr>
        <a:xfrm>
          <a:off x="0" y="3152675"/>
          <a:ext cx="4885203" cy="12608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D4C6F-164C-43FA-9086-EE6AC4E81859}">
      <dsp:nvSpPr>
        <dsp:cNvPr id="0" name=""/>
        <dsp:cNvSpPr/>
      </dsp:nvSpPr>
      <dsp:spPr>
        <a:xfrm>
          <a:off x="381408" y="3436367"/>
          <a:ext cx="693470" cy="6934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E343B-3075-4820-889C-4EFC16BAB3D7}">
      <dsp:nvSpPr>
        <dsp:cNvPr id="0" name=""/>
        <dsp:cNvSpPr/>
      </dsp:nvSpPr>
      <dsp:spPr>
        <a:xfrm>
          <a:off x="1456287" y="3152675"/>
          <a:ext cx="3428915" cy="1260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440" tIns="133440" rIns="133440" bIns="13344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How to refer clients to other programs</a:t>
          </a:r>
        </a:p>
      </dsp:txBody>
      <dsp:txXfrm>
        <a:off x="1456287" y="3152675"/>
        <a:ext cx="3428915" cy="1260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6C856-286A-49F0-AF57-B063B6EE88C4}">
      <dsp:nvSpPr>
        <dsp:cNvPr id="0" name=""/>
        <dsp:cNvSpPr/>
      </dsp:nvSpPr>
      <dsp:spPr>
        <a:xfrm>
          <a:off x="575999" y="85049"/>
          <a:ext cx="1647000" cy="1647000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56376-F040-44BB-867E-0A9C2E2D3A5E}">
      <dsp:nvSpPr>
        <dsp:cNvPr id="0" name=""/>
        <dsp:cNvSpPr/>
      </dsp:nvSpPr>
      <dsp:spPr>
        <a:xfrm>
          <a:off x="927000" y="436050"/>
          <a:ext cx="945000" cy="945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4A974-6C69-43E0-8FC7-9A6A43612CCA}">
      <dsp:nvSpPr>
        <dsp:cNvPr id="0" name=""/>
        <dsp:cNvSpPr/>
      </dsp:nvSpPr>
      <dsp:spPr>
        <a:xfrm>
          <a:off x="228591" y="1945950"/>
          <a:ext cx="2700000" cy="13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rgbClr val="3C4B5E"/>
              </a:solidFill>
            </a:rPr>
            <a:t>Host Site: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 dirty="0">
              <a:solidFill>
                <a:srgbClr val="3C4B5E"/>
              </a:solidFill>
            </a:rPr>
            <a:t>Schedule a food connection specialist at your site to screen for all programs including </a:t>
          </a:r>
          <a:r>
            <a:rPr lang="en-US" sz="1600" kern="1200" cap="none" dirty="0" err="1">
              <a:solidFill>
                <a:srgbClr val="3C4B5E"/>
              </a:solidFill>
            </a:rPr>
            <a:t>CalFresh</a:t>
          </a:r>
          <a:r>
            <a:rPr lang="en-US" sz="1600" kern="1200" cap="none" dirty="0">
              <a:solidFill>
                <a:srgbClr val="3C4B5E"/>
              </a:solidFill>
            </a:rPr>
            <a:t>!</a:t>
          </a:r>
        </a:p>
      </dsp:txBody>
      <dsp:txXfrm>
        <a:off x="228591" y="1945950"/>
        <a:ext cx="2700000" cy="1327500"/>
      </dsp:txXfrm>
    </dsp:sp>
    <dsp:sp modelId="{362DEB52-C704-41C2-983A-D5C657B6CE5E}">
      <dsp:nvSpPr>
        <dsp:cNvPr id="0" name=""/>
        <dsp:cNvSpPr/>
      </dsp:nvSpPr>
      <dsp:spPr>
        <a:xfrm>
          <a:off x="3748500" y="85049"/>
          <a:ext cx="1647000" cy="1647000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03CED-30C8-45E5-890B-5BB81B4E31AB}">
      <dsp:nvSpPr>
        <dsp:cNvPr id="0" name=""/>
        <dsp:cNvSpPr/>
      </dsp:nvSpPr>
      <dsp:spPr>
        <a:xfrm>
          <a:off x="4099500" y="436050"/>
          <a:ext cx="945000" cy="945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C07A7-2D46-438B-8703-3F807C2D73CE}">
      <dsp:nvSpPr>
        <dsp:cNvPr id="0" name=""/>
        <dsp:cNvSpPr/>
      </dsp:nvSpPr>
      <dsp:spPr>
        <a:xfrm>
          <a:off x="3352788" y="1945950"/>
          <a:ext cx="2700000" cy="13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Referral Partner: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/>
            <a:t>Send referrals to food connection and we will screen for all programs!</a:t>
          </a:r>
        </a:p>
      </dsp:txBody>
      <dsp:txXfrm>
        <a:off x="3352788" y="1945950"/>
        <a:ext cx="2700000" cy="1327500"/>
      </dsp:txXfrm>
    </dsp:sp>
    <dsp:sp modelId="{A469AE08-4BF1-459E-B3BA-B1153CDA0B42}">
      <dsp:nvSpPr>
        <dsp:cNvPr id="0" name=""/>
        <dsp:cNvSpPr/>
      </dsp:nvSpPr>
      <dsp:spPr>
        <a:xfrm>
          <a:off x="6921000" y="85049"/>
          <a:ext cx="1647000" cy="1647000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17BED-3DE9-4507-A9AC-41A63081554D}">
      <dsp:nvSpPr>
        <dsp:cNvPr id="0" name=""/>
        <dsp:cNvSpPr/>
      </dsp:nvSpPr>
      <dsp:spPr>
        <a:xfrm>
          <a:off x="7272000" y="436050"/>
          <a:ext cx="945000" cy="945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5DA3FC-7A35-4ED5-BD3A-A234DFE3C9C1}">
      <dsp:nvSpPr>
        <dsp:cNvPr id="0" name=""/>
        <dsp:cNvSpPr/>
      </dsp:nvSpPr>
      <dsp:spPr>
        <a:xfrm>
          <a:off x="6394500" y="1904997"/>
          <a:ext cx="2700000" cy="13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/>
            <a:t>FCAAP PARTNERS: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/>
            <a:t>Train your staff to screen and submit </a:t>
          </a:r>
          <a:r>
            <a:rPr lang="en-US" sz="1600" kern="1200" cap="none" err="1"/>
            <a:t>CalFresh</a:t>
          </a:r>
          <a:r>
            <a:rPr lang="en-US" sz="1600" kern="1200" cap="none"/>
            <a:t> Applications!</a:t>
          </a:r>
        </a:p>
      </dsp:txBody>
      <dsp:txXfrm>
        <a:off x="6394500" y="1904997"/>
        <a:ext cx="2700000" cy="1327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6C856-286A-49F0-AF57-B063B6EE88C4}">
      <dsp:nvSpPr>
        <dsp:cNvPr id="0" name=""/>
        <dsp:cNvSpPr/>
      </dsp:nvSpPr>
      <dsp:spPr>
        <a:xfrm>
          <a:off x="575999" y="141299"/>
          <a:ext cx="1647000" cy="1647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56376-F040-44BB-867E-0A9C2E2D3A5E}">
      <dsp:nvSpPr>
        <dsp:cNvPr id="0" name=""/>
        <dsp:cNvSpPr/>
      </dsp:nvSpPr>
      <dsp:spPr>
        <a:xfrm>
          <a:off x="927000" y="492300"/>
          <a:ext cx="945000" cy="945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4A974-6C69-43E0-8FC7-9A6A43612CCA}">
      <dsp:nvSpPr>
        <dsp:cNvPr id="0" name=""/>
        <dsp:cNvSpPr/>
      </dsp:nvSpPr>
      <dsp:spPr>
        <a:xfrm>
          <a:off x="228591" y="2027548"/>
          <a:ext cx="2700000" cy="12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dirty="0">
              <a:solidFill>
                <a:srgbClr val="3C4B5E"/>
              </a:solidFill>
            </a:rPr>
            <a:t>4 – 5 hour training on </a:t>
          </a:r>
          <a:r>
            <a:rPr lang="en-US" sz="1800" kern="1200" cap="none" err="1">
              <a:solidFill>
                <a:srgbClr val="3C4B5E"/>
              </a:solidFill>
            </a:rPr>
            <a:t>CalFresh</a:t>
          </a:r>
          <a:r>
            <a:rPr lang="en-US" sz="1800" kern="1200" cap="none" dirty="0">
              <a:solidFill>
                <a:srgbClr val="3C4B5E"/>
              </a:solidFill>
            </a:rPr>
            <a:t> Application Submission Assistance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1800" kern="1200" cap="none" dirty="0">
            <a:solidFill>
              <a:srgbClr val="3C4B5E"/>
            </a:solidFill>
          </a:endParaRPr>
        </a:p>
      </dsp:txBody>
      <dsp:txXfrm>
        <a:off x="228591" y="2027548"/>
        <a:ext cx="2700000" cy="1215000"/>
      </dsp:txXfrm>
    </dsp:sp>
    <dsp:sp modelId="{362DEB52-C704-41C2-983A-D5C657B6CE5E}">
      <dsp:nvSpPr>
        <dsp:cNvPr id="0" name=""/>
        <dsp:cNvSpPr/>
      </dsp:nvSpPr>
      <dsp:spPr>
        <a:xfrm>
          <a:off x="3748500" y="141299"/>
          <a:ext cx="1647000" cy="1647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03CED-30C8-45E5-890B-5BB81B4E31AB}">
      <dsp:nvSpPr>
        <dsp:cNvPr id="0" name=""/>
        <dsp:cNvSpPr/>
      </dsp:nvSpPr>
      <dsp:spPr>
        <a:xfrm>
          <a:off x="4099500" y="492300"/>
          <a:ext cx="945000" cy="945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C07A7-2D46-438B-8703-3F807C2D73CE}">
      <dsp:nvSpPr>
        <dsp:cNvPr id="0" name=""/>
        <dsp:cNvSpPr/>
      </dsp:nvSpPr>
      <dsp:spPr>
        <a:xfrm>
          <a:off x="3352788" y="2027548"/>
          <a:ext cx="2700000" cy="12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/>
            <a:t>Food Referral Program Training included</a:t>
          </a:r>
        </a:p>
      </dsp:txBody>
      <dsp:txXfrm>
        <a:off x="3352788" y="2027548"/>
        <a:ext cx="2700000" cy="1215000"/>
      </dsp:txXfrm>
    </dsp:sp>
    <dsp:sp modelId="{A469AE08-4BF1-459E-B3BA-B1153CDA0B42}">
      <dsp:nvSpPr>
        <dsp:cNvPr id="0" name=""/>
        <dsp:cNvSpPr/>
      </dsp:nvSpPr>
      <dsp:spPr>
        <a:xfrm>
          <a:off x="6921000" y="141299"/>
          <a:ext cx="1647000" cy="1647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17BED-3DE9-4507-A9AC-41A63081554D}">
      <dsp:nvSpPr>
        <dsp:cNvPr id="0" name=""/>
        <dsp:cNvSpPr/>
      </dsp:nvSpPr>
      <dsp:spPr>
        <a:xfrm>
          <a:off x="7272000" y="492300"/>
          <a:ext cx="945000" cy="945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5DA3FC-7A35-4ED5-BD3A-A234DFE3C9C1}">
      <dsp:nvSpPr>
        <dsp:cNvPr id="0" name=""/>
        <dsp:cNvSpPr/>
      </dsp:nvSpPr>
      <dsp:spPr>
        <a:xfrm>
          <a:off x="6394500" y="1990065"/>
          <a:ext cx="2700000" cy="12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/>
            <a:t>Assistance to clients that we might be missing….</a:t>
          </a:r>
        </a:p>
      </dsp:txBody>
      <dsp:txXfrm>
        <a:off x="6394500" y="1990065"/>
        <a:ext cx="2700000" cy="1215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86B72-E70B-4179-B4F4-A07651BAA6C0}">
      <dsp:nvSpPr>
        <dsp:cNvPr id="0" name=""/>
        <dsp:cNvSpPr/>
      </dsp:nvSpPr>
      <dsp:spPr>
        <a:xfrm>
          <a:off x="0" y="0"/>
          <a:ext cx="6072759" cy="5874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Outreach for CalFresh </a:t>
          </a:r>
        </a:p>
      </dsp:txBody>
      <dsp:txXfrm>
        <a:off x="17205" y="17205"/>
        <a:ext cx="5370146" cy="553020"/>
      </dsp:txXfrm>
    </dsp:sp>
    <dsp:sp modelId="{0CE20419-D1AC-4BA6-B591-086D3BECA57B}">
      <dsp:nvSpPr>
        <dsp:cNvPr id="0" name=""/>
        <dsp:cNvSpPr/>
      </dsp:nvSpPr>
      <dsp:spPr>
        <a:xfrm>
          <a:off x="453485" y="669018"/>
          <a:ext cx="6072759" cy="5874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Prescreening &amp; verifications compiled  </a:t>
          </a:r>
        </a:p>
      </dsp:txBody>
      <dsp:txXfrm>
        <a:off x="470690" y="686223"/>
        <a:ext cx="5203033" cy="553020"/>
      </dsp:txXfrm>
    </dsp:sp>
    <dsp:sp modelId="{F1264E7D-CB58-4624-AC3F-3AA3EB83CE27}">
      <dsp:nvSpPr>
        <dsp:cNvPr id="0" name=""/>
        <dsp:cNvSpPr/>
      </dsp:nvSpPr>
      <dsp:spPr>
        <a:xfrm>
          <a:off x="906970" y="1338036"/>
          <a:ext cx="6072759" cy="5874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Application submission on GetCalFresh</a:t>
          </a:r>
        </a:p>
      </dsp:txBody>
      <dsp:txXfrm>
        <a:off x="924175" y="1355241"/>
        <a:ext cx="5203033" cy="553020"/>
      </dsp:txXfrm>
    </dsp:sp>
    <dsp:sp modelId="{2098B1A0-AABC-4D3C-A431-D3DA437126E1}">
      <dsp:nvSpPr>
        <dsp:cNvPr id="0" name=""/>
        <dsp:cNvSpPr/>
      </dsp:nvSpPr>
      <dsp:spPr>
        <a:xfrm>
          <a:off x="1360455" y="2007054"/>
          <a:ext cx="6072759" cy="5874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County processes and contacts Family</a:t>
          </a:r>
        </a:p>
      </dsp:txBody>
      <dsp:txXfrm>
        <a:off x="1377660" y="2024259"/>
        <a:ext cx="5203033" cy="553020"/>
      </dsp:txXfrm>
    </dsp:sp>
    <dsp:sp modelId="{0F36B3C6-FA09-47A6-A793-D336AC07EDDD}">
      <dsp:nvSpPr>
        <dsp:cNvPr id="0" name=""/>
        <dsp:cNvSpPr/>
      </dsp:nvSpPr>
      <dsp:spPr>
        <a:xfrm>
          <a:off x="1813940" y="2676073"/>
          <a:ext cx="6072759" cy="5874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Approval or denial of benefits within 30 days</a:t>
          </a:r>
        </a:p>
      </dsp:txBody>
      <dsp:txXfrm>
        <a:off x="1831145" y="2693278"/>
        <a:ext cx="5203033" cy="553020"/>
      </dsp:txXfrm>
    </dsp:sp>
    <dsp:sp modelId="{CCA74E51-2497-48A6-BCA8-8B9C5D24AF10}">
      <dsp:nvSpPr>
        <dsp:cNvPr id="0" name=""/>
        <dsp:cNvSpPr/>
      </dsp:nvSpPr>
      <dsp:spPr>
        <a:xfrm>
          <a:off x="5690929" y="429150"/>
          <a:ext cx="381829" cy="38182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5776841" y="429150"/>
        <a:ext cx="210005" cy="287326"/>
      </dsp:txXfrm>
    </dsp:sp>
    <dsp:sp modelId="{640AADC6-1615-45EF-A06D-79E5C13633DD}">
      <dsp:nvSpPr>
        <dsp:cNvPr id="0" name=""/>
        <dsp:cNvSpPr/>
      </dsp:nvSpPr>
      <dsp:spPr>
        <a:xfrm>
          <a:off x="6144414" y="1098169"/>
          <a:ext cx="381829" cy="38182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230326" y="1098169"/>
        <a:ext cx="210005" cy="287326"/>
      </dsp:txXfrm>
    </dsp:sp>
    <dsp:sp modelId="{2F8AF783-792E-4465-B1B9-E21EC4EFD505}">
      <dsp:nvSpPr>
        <dsp:cNvPr id="0" name=""/>
        <dsp:cNvSpPr/>
      </dsp:nvSpPr>
      <dsp:spPr>
        <a:xfrm>
          <a:off x="6597899" y="1757396"/>
          <a:ext cx="381829" cy="38182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683811" y="1757396"/>
        <a:ext cx="210005" cy="287326"/>
      </dsp:txXfrm>
    </dsp:sp>
    <dsp:sp modelId="{E0655F85-1C05-464C-BC5E-7E3220B10B78}">
      <dsp:nvSpPr>
        <dsp:cNvPr id="0" name=""/>
        <dsp:cNvSpPr/>
      </dsp:nvSpPr>
      <dsp:spPr>
        <a:xfrm>
          <a:off x="7051384" y="2432942"/>
          <a:ext cx="381829" cy="38182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137296" y="2432942"/>
        <a:ext cx="210005" cy="2873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97354-C410-406D-8FAC-E59EEEAC814B}">
      <dsp:nvSpPr>
        <dsp:cNvPr id="0" name=""/>
        <dsp:cNvSpPr/>
      </dsp:nvSpPr>
      <dsp:spPr>
        <a:xfrm>
          <a:off x="0" y="0"/>
          <a:ext cx="6703695" cy="9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Two Options</a:t>
          </a:r>
        </a:p>
      </dsp:txBody>
      <dsp:txXfrm>
        <a:off x="26894" y="26894"/>
        <a:ext cx="5712864" cy="864431"/>
      </dsp:txXfrm>
    </dsp:sp>
    <dsp:sp modelId="{A64D47E4-6810-442E-8A2B-1A8966C9AD4C}">
      <dsp:nvSpPr>
        <dsp:cNvPr id="0" name=""/>
        <dsp:cNvSpPr/>
      </dsp:nvSpPr>
      <dsp:spPr>
        <a:xfrm>
          <a:off x="591502" y="1071255"/>
          <a:ext cx="6703695" cy="9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1. Email/fax a Food Assistance Referral Form to the Food Connection team</a:t>
          </a:r>
          <a:endParaRPr lang="en-US" sz="2400" kern="1200" dirty="0"/>
        </a:p>
      </dsp:txBody>
      <dsp:txXfrm>
        <a:off x="618396" y="1098149"/>
        <a:ext cx="5461562" cy="864431"/>
      </dsp:txXfrm>
    </dsp:sp>
    <dsp:sp modelId="{B0A0BCD8-2E34-458E-A14B-D4F131955E1B}">
      <dsp:nvSpPr>
        <dsp:cNvPr id="0" name=""/>
        <dsp:cNvSpPr/>
      </dsp:nvSpPr>
      <dsp:spPr>
        <a:xfrm>
          <a:off x="1183004" y="2142511"/>
          <a:ext cx="6703695" cy="9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2. Call the Food Connection team with the client at 1800 984 3663</a:t>
          </a:r>
          <a:endParaRPr lang="en-US" sz="2400" kern="1200" dirty="0"/>
        </a:p>
      </dsp:txBody>
      <dsp:txXfrm>
        <a:off x="1209898" y="2169405"/>
        <a:ext cx="5461562" cy="864431"/>
      </dsp:txXfrm>
    </dsp:sp>
    <dsp:sp modelId="{664CF22F-470E-4319-9292-4EF670B9E584}">
      <dsp:nvSpPr>
        <dsp:cNvPr id="0" name=""/>
        <dsp:cNvSpPr/>
      </dsp:nvSpPr>
      <dsp:spPr>
        <a:xfrm>
          <a:off x="6106852" y="696316"/>
          <a:ext cx="596842" cy="59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241141" y="696316"/>
        <a:ext cx="328264" cy="449124"/>
      </dsp:txXfrm>
    </dsp:sp>
    <dsp:sp modelId="{45DEBBC4-15C1-44A9-B013-B9FBD56C65C4}">
      <dsp:nvSpPr>
        <dsp:cNvPr id="0" name=""/>
        <dsp:cNvSpPr/>
      </dsp:nvSpPr>
      <dsp:spPr>
        <a:xfrm>
          <a:off x="6698355" y="1761450"/>
          <a:ext cx="596842" cy="59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832644" y="1761450"/>
        <a:ext cx="328264" cy="4491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C2B9A-B84D-4639-8761-6091F9146C5D}">
      <dsp:nvSpPr>
        <dsp:cNvPr id="0" name=""/>
        <dsp:cNvSpPr/>
      </dsp:nvSpPr>
      <dsp:spPr>
        <a:xfrm>
          <a:off x="790109" y="360001"/>
          <a:ext cx="974325" cy="9743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82701-FA0B-4A2B-80B4-AB5536534FF5}">
      <dsp:nvSpPr>
        <dsp:cNvPr id="0" name=""/>
        <dsp:cNvSpPr/>
      </dsp:nvSpPr>
      <dsp:spPr>
        <a:xfrm>
          <a:off x="194687" y="1633382"/>
          <a:ext cx="216516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Complete the Food Assistance Referral Form</a:t>
          </a:r>
        </a:p>
      </dsp:txBody>
      <dsp:txXfrm>
        <a:off x="194687" y="1633382"/>
        <a:ext cx="2165168" cy="720000"/>
      </dsp:txXfrm>
    </dsp:sp>
    <dsp:sp modelId="{1AB6F358-83C4-4DB9-B8D2-D6001DF7B0DC}">
      <dsp:nvSpPr>
        <dsp:cNvPr id="0" name=""/>
        <dsp:cNvSpPr/>
      </dsp:nvSpPr>
      <dsp:spPr>
        <a:xfrm>
          <a:off x="3334181" y="360001"/>
          <a:ext cx="974325" cy="9743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271D5-8636-40E3-95E9-1C78AE8AB39C}">
      <dsp:nvSpPr>
        <dsp:cNvPr id="0" name=""/>
        <dsp:cNvSpPr/>
      </dsp:nvSpPr>
      <dsp:spPr>
        <a:xfrm>
          <a:off x="2738760" y="1633382"/>
          <a:ext cx="216516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Fax 408-266-9042, or email  food@shfb.org to Food Connection Team</a:t>
          </a:r>
        </a:p>
      </dsp:txBody>
      <dsp:txXfrm>
        <a:off x="2738760" y="1633382"/>
        <a:ext cx="2165168" cy="720000"/>
      </dsp:txXfrm>
    </dsp:sp>
    <dsp:sp modelId="{6A6D7176-8D16-4155-8C63-AF7E075835C2}">
      <dsp:nvSpPr>
        <dsp:cNvPr id="0" name=""/>
        <dsp:cNvSpPr/>
      </dsp:nvSpPr>
      <dsp:spPr>
        <a:xfrm>
          <a:off x="5878254" y="360001"/>
          <a:ext cx="974325" cy="9743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74A05-D3C6-424E-A16E-477D1D51CA57}">
      <dsp:nvSpPr>
        <dsp:cNvPr id="0" name=""/>
        <dsp:cNvSpPr/>
      </dsp:nvSpPr>
      <dsp:spPr>
        <a:xfrm>
          <a:off x="5282832" y="1633382"/>
          <a:ext cx="216516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Client will be contacted within 24-48 hours</a:t>
          </a:r>
        </a:p>
      </dsp:txBody>
      <dsp:txXfrm>
        <a:off x="5282832" y="1633382"/>
        <a:ext cx="2165168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D662B-FCFB-4286-8E63-56F4A1148A7F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96061-DF4F-486A-9867-D7F549E0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0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96061-DF4F-486A-9867-D7F549E0C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3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866">
              <a:defRPr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33385" indent="-282071" defTabSz="919866">
              <a:defRPr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28284" indent="-225656" defTabSz="919866">
              <a:defRPr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579598" indent="-225656" defTabSz="919866">
              <a:defRPr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30911" indent="-225656" defTabSz="919866">
              <a:defRPr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482225" indent="-225656" algn="ctr" defTabSz="9198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33539" indent="-225656" algn="ctr" defTabSz="9198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384852" indent="-225656" algn="ctr" defTabSz="9198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36166" indent="-225656" algn="ctr" defTabSz="9198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F9E03FE0-6B37-42A5-BEAD-B2F44B45A028}" type="slidenum">
              <a:rPr lang="en-US" altLang="en-US" b="0" smtClean="0">
                <a:solidFill>
                  <a:schemeClr val="tx1"/>
                </a:solidFill>
              </a:rPr>
              <a:pPr/>
              <a:t>25</a:t>
            </a:fld>
            <a:endParaRPr lang="en-US" altLang="en-US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Cash, savings and checking accounts, etc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A1FB3B-17F8-4911-B66F-6B928E0197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2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3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3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6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1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64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2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35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4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7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86628-D50A-45C9-9C9E-527E43302C5A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84268-E249-4A30-80AA-9CFD4A4FA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4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0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0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066800" y="0"/>
            <a:ext cx="10122724" cy="5143500"/>
            <a:chOff x="-1066800" y="0"/>
            <a:chExt cx="10122724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7603578" y="921693"/>
              <a:ext cx="2228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600" dirty="0">
                  <a:solidFill>
                    <a:schemeClr val="bg1"/>
                  </a:solidFill>
                  <a:latin typeface="Candara" panose="020E0502030303020204" pitchFamily="34" charset="0"/>
                  <a:ea typeface="Kozuka Gothic Pro B" pitchFamily="34" charset="-128"/>
                </a:rPr>
                <a:t>WELCOME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2754090" y="220965"/>
            <a:ext cx="0" cy="46863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flipH="1">
            <a:off x="2726550" y="1372026"/>
            <a:ext cx="5105401" cy="1484027"/>
            <a:chOff x="-1519351" y="1490906"/>
            <a:chExt cx="6346887" cy="921283"/>
          </a:xfrm>
        </p:grpSpPr>
        <p:sp>
          <p:nvSpPr>
            <p:cNvPr id="18" name="Rectangle 17"/>
            <p:cNvSpPr/>
            <p:nvPr/>
          </p:nvSpPr>
          <p:spPr>
            <a:xfrm>
              <a:off x="-1519351" y="1490906"/>
              <a:ext cx="6346887" cy="92128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519351" y="1673216"/>
              <a:ext cx="6202238" cy="592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ndara" panose="020E0502030303020204" pitchFamily="34" charset="0"/>
                  <a:ea typeface="Kozuka Gothic Pro B" pitchFamily="34" charset="-128"/>
                </a:rPr>
                <a:t>Expanding CalFresh to People Receiving SSI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776552" y="3258483"/>
            <a:ext cx="3815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Santa Clara County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11758" y="314572"/>
            <a:ext cx="2742865" cy="966358"/>
            <a:chOff x="3189514" y="1098241"/>
            <a:chExt cx="2742865" cy="966358"/>
          </a:xfrm>
        </p:grpSpPr>
        <p:pic>
          <p:nvPicPr>
            <p:cNvPr id="15" name="Picture 4" descr="C:\Users\saludj.SCCGOV\Desktop\pictures\LOGOS\CalFresh_Color_En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08" r="47971" b="9843"/>
            <a:stretch/>
          </p:blipFill>
          <p:spPr bwMode="auto">
            <a:xfrm>
              <a:off x="3977361" y="1098241"/>
              <a:ext cx="639518" cy="870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3189514" y="1098669"/>
              <a:ext cx="2742865" cy="965930"/>
              <a:chOff x="3189514" y="1098669"/>
              <a:chExt cx="2742865" cy="965930"/>
            </a:xfrm>
          </p:grpSpPr>
          <p:pic>
            <p:nvPicPr>
              <p:cNvPr id="10" name="Picture 4" descr="C:\Users\saludj.SCCGOV\Desktop\pictures\LOGOS\CalFresh_Color_Eng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270"/>
              <a:stretch/>
            </p:blipFill>
            <p:spPr bwMode="auto">
              <a:xfrm>
                <a:off x="3189514" y="1098669"/>
                <a:ext cx="787846" cy="965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C:\Users\saludj.SCCGOV\Desktop\pictures\LOGOS\CalFresh_Color_Eng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28" b="13090"/>
              <a:stretch/>
            </p:blipFill>
            <p:spPr bwMode="auto">
              <a:xfrm>
                <a:off x="4616878" y="1101510"/>
                <a:ext cx="1315501" cy="83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2" name="Picture 2" descr="\\ssasvfile3.ssa.co.santa-clara.ca.us\users$\saludj\Desktop_6.27.2017\pictures\LOGOS\County seal_bw_lar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67" y="3114377"/>
            <a:ext cx="787173" cy="76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6" t="12597" r="2"/>
          <a:stretch/>
        </p:blipFill>
        <p:spPr bwMode="auto">
          <a:xfrm>
            <a:off x="0" y="38100"/>
            <a:ext cx="2666999" cy="328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 descr="S:\Program\PSA Work Folder\Joahnna's Work Folder\2018 Work Folder\pictures\shutterstock\shutterstock_638384071_sm_isolate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71" t="8653" r="40241" b="52448"/>
          <a:stretch/>
        </p:blipFill>
        <p:spPr bwMode="auto">
          <a:xfrm rot="7961190" flipH="1">
            <a:off x="685628" y="3158924"/>
            <a:ext cx="1695901" cy="1274616"/>
          </a:xfrm>
          <a:prstGeom prst="rect">
            <a:avLst/>
          </a:prstGeom>
          <a:ln>
            <a:noFill/>
          </a:ln>
          <a:effectLst>
            <a:outerShdw blurRad="127000" dist="889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S:\Program\PSA Work Folder\Joahnna's Work Folder\2018 Work Folder\pictures\shutterstock\shutterstock_1026270289_sm_isolated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7" t="5681" r="49615" b="3315"/>
          <a:stretch/>
        </p:blipFill>
        <p:spPr bwMode="auto">
          <a:xfrm flipH="1">
            <a:off x="0" y="521836"/>
            <a:ext cx="1944958" cy="377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733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7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1148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7200" y="310575"/>
            <a:ext cx="411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B0F0"/>
                </a:solidFill>
              </a:rPr>
              <a:t>Double Up Food Bucks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1008311"/>
            <a:ext cx="4114798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Use EBT Card to Buy California Grown Fruits &amp; Vegetables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For Every $1 Spent, Earn $1 Free Double Up Food Bucks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Spend Double Up Food Bucks on Any Fruits &amp; Vegetables Next Trip </a:t>
            </a:r>
            <a:endParaRPr lang="en-US" sz="2400" b="1" i="1" dirty="0"/>
          </a:p>
          <a:p>
            <a:pPr>
              <a:spcAft>
                <a:spcPts val="600"/>
              </a:spcAft>
            </a:pPr>
            <a:endParaRPr lang="en-US" sz="2400" b="1" i="1" dirty="0"/>
          </a:p>
          <a:p>
            <a:pPr>
              <a:spcAft>
                <a:spcPts val="600"/>
              </a:spcAft>
            </a:pPr>
            <a:r>
              <a:rPr lang="en-US" sz="2400" b="1" i="1" dirty="0"/>
              <a:t>WEBSITE:</a:t>
            </a:r>
          </a:p>
          <a:p>
            <a:pPr>
              <a:spcAft>
                <a:spcPts val="1800"/>
              </a:spcAft>
            </a:pPr>
            <a:r>
              <a:rPr lang="en-US" b="1" i="1" u="sng" dirty="0">
                <a:solidFill>
                  <a:srgbClr val="00B0F0"/>
                </a:solidFill>
              </a:rPr>
              <a:t>http://www.doubleupca.org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"/>
          <a:stretch/>
        </p:blipFill>
        <p:spPr>
          <a:xfrm>
            <a:off x="438370" y="97725"/>
            <a:ext cx="321923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00525"/>
      </p:ext>
    </p:extLst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41148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9048"/>
          <a:stretch/>
        </p:blipFill>
        <p:spPr>
          <a:xfrm>
            <a:off x="-44396" y="666750"/>
            <a:ext cx="4185038" cy="39149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67200" y="310575"/>
            <a:ext cx="4114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B0F0"/>
                </a:solidFill>
              </a:rPr>
              <a:t>Restaurant Meals Program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43400" y="1378387"/>
            <a:ext cx="457200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Use EBT Card at Participating Restaurants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Must Be Homeless, Disabled or                        Elderly (age 60 &amp; over) to Qualify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Ask CalFresh Worker to Code EBT Card </a:t>
            </a:r>
          </a:p>
          <a:p>
            <a:pPr>
              <a:spcAft>
                <a:spcPts val="600"/>
              </a:spcAft>
            </a:pPr>
            <a:endParaRPr lang="en-US" sz="800" b="1" i="1" dirty="0"/>
          </a:p>
          <a:p>
            <a:pPr>
              <a:spcAft>
                <a:spcPts val="600"/>
              </a:spcAft>
            </a:pPr>
            <a:r>
              <a:rPr lang="en-US" sz="2400" b="1" i="1" dirty="0"/>
              <a:t>WEBSITE:</a:t>
            </a:r>
          </a:p>
          <a:p>
            <a:pPr>
              <a:spcAft>
                <a:spcPts val="1800"/>
              </a:spcAft>
            </a:pPr>
            <a:r>
              <a:rPr lang="en-US" b="1" i="1" u="sng" dirty="0">
                <a:solidFill>
                  <a:srgbClr val="00B0F0"/>
                </a:solidFill>
              </a:rPr>
              <a:t>https://www.sccgov.org/sites/ssa/debs/ Documents/scd207_english.pdf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4A9BDF-C3A2-408A-B04C-A4CF6C4826F8}"/>
              </a:ext>
            </a:extLst>
          </p:cNvPr>
          <p:cNvGrpSpPr/>
          <p:nvPr/>
        </p:nvGrpSpPr>
        <p:grpSpPr>
          <a:xfrm>
            <a:off x="-1066800" y="0"/>
            <a:ext cx="10122724" cy="5143500"/>
            <a:chOff x="-1066800" y="0"/>
            <a:chExt cx="10122724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A0A5D60A-149A-463A-9E37-2E4707AFC3EF}"/>
                </a:ext>
              </a:extLst>
            </p:cNvPr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64C6D1-EFD3-45D9-8AA3-C7A9F6EE043D}"/>
                </a:ext>
              </a:extLst>
            </p:cNvPr>
            <p:cNvSpPr txBox="1"/>
            <p:nvPr/>
          </p:nvSpPr>
          <p:spPr>
            <a:xfrm>
              <a:off x="416625" y="819150"/>
              <a:ext cx="7855384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Application</a:t>
              </a:r>
            </a:p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Process</a:t>
              </a:r>
              <a:endParaRPr lang="en-US" sz="5400" spc="1000" dirty="0">
                <a:solidFill>
                  <a:srgbClr val="FF0066"/>
                </a:solidFill>
                <a:latin typeface="Cooper Black" panose="0208090404030B020404" pitchFamily="18" charset="0"/>
                <a:ea typeface="Adobe Song Std L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153314"/>
      </p:ext>
    </p:extLst>
  </p:cSld>
  <p:clrMapOvr>
    <a:masterClrMapping/>
  </p:clrMapOvr>
  <p:transition spd="med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733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733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r>
              <a:rPr lang="en-US" b="1" dirty="0">
                <a:solidFill>
                  <a:srgbClr val="33CCCC"/>
                </a:solidFill>
              </a:rPr>
              <a:t>Simplified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95350"/>
            <a:ext cx="73152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If Everyone in the Household is 60+ and/or Disabled, and Have ONLY Un-Earned Income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2190750"/>
            <a:ext cx="4800600" cy="1697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Clr>
                <a:srgbClr val="33CCCC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300" i="1" dirty="0"/>
              <a:t>Application interview can be done by phone or in person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33CCCC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300" i="1" dirty="0"/>
              <a:t>Complete 2 page form once a year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33CCCC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300" i="1" dirty="0"/>
              <a:t>Recertification every 3-years with </a:t>
            </a:r>
            <a:r>
              <a:rPr lang="en-US" sz="2300" i="1" u="sng" dirty="0"/>
              <a:t>NO interview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1809750"/>
            <a:ext cx="8077200" cy="2971800"/>
          </a:xfrm>
          <a:prstGeom prst="rect">
            <a:avLst/>
          </a:prstGeom>
          <a:noFill/>
          <a:ln w="762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S:\Program\PSA Work Folder\Joahnna's Work Folder\2018 Work Folder\pictures\shutterstock\shutterstock_648222520_sm_isolat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3" t="1" r="2749" b="2430"/>
          <a:stretch/>
        </p:blipFill>
        <p:spPr bwMode="auto">
          <a:xfrm>
            <a:off x="5381500" y="2249623"/>
            <a:ext cx="3610100" cy="24963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1066800" y="-5402"/>
            <a:ext cx="10122724" cy="5143500"/>
            <a:chOff x="-1066800" y="0"/>
            <a:chExt cx="10122724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14" name="Rectangle 7"/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0" y="817424"/>
              <a:ext cx="716280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Application</a:t>
              </a:r>
            </a:p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Process</a:t>
              </a:r>
              <a:endParaRPr lang="en-US" sz="5400" spc="1000" dirty="0">
                <a:solidFill>
                  <a:srgbClr val="FF0066"/>
                </a:solidFill>
                <a:latin typeface="Cooper Black" panose="0208090404030B020404" pitchFamily="18" charset="0"/>
                <a:ea typeface="Adobe Song Std L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47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r>
              <a:rPr lang="en-US" b="1" dirty="0">
                <a:solidFill>
                  <a:srgbClr val="33CCCC"/>
                </a:solidFill>
              </a:rPr>
              <a:t>Regular Process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95350"/>
            <a:ext cx="7315200" cy="9906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If Household members are under 60 and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are Not Disabled, and/or Have Earned Income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1962150"/>
            <a:ext cx="5029200" cy="1697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Clr>
                <a:srgbClr val="33CCCC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300" i="1" dirty="0"/>
              <a:t>Application interview can be done by phone or in person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33CCCC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300" i="1" dirty="0"/>
              <a:t>Complete 2 page form every 6 months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33CCCC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300" i="1" dirty="0"/>
              <a:t>Recertification every year with</a:t>
            </a:r>
            <a:r>
              <a:rPr lang="en-US" sz="2300" i="1" u="sng" dirty="0"/>
              <a:t> interview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1809750"/>
            <a:ext cx="8077200" cy="2971800"/>
          </a:xfrm>
          <a:prstGeom prst="rect">
            <a:avLst/>
          </a:prstGeom>
          <a:noFill/>
          <a:ln w="762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saludj\Downloads\shutterstock_1125457097_s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97" y="2313215"/>
            <a:ext cx="3657600" cy="2438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101D0F7-DDC6-4599-88CA-AEFE72145C71}"/>
              </a:ext>
            </a:extLst>
          </p:cNvPr>
          <p:cNvGrpSpPr/>
          <p:nvPr/>
        </p:nvGrpSpPr>
        <p:grpSpPr>
          <a:xfrm>
            <a:off x="-1066800" y="0"/>
            <a:ext cx="10122724" cy="5143500"/>
            <a:chOff x="-1066800" y="0"/>
            <a:chExt cx="10122724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45608131-F4F2-44AE-8ED2-AE09977766DB}"/>
                </a:ext>
              </a:extLst>
            </p:cNvPr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A9EA3C-6884-4D8C-8793-62F65263241A}"/>
                </a:ext>
              </a:extLst>
            </p:cNvPr>
            <p:cNvSpPr txBox="1"/>
            <p:nvPr/>
          </p:nvSpPr>
          <p:spPr>
            <a:xfrm>
              <a:off x="416625" y="819150"/>
              <a:ext cx="7855384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Verifications Needed</a:t>
              </a:r>
              <a:endParaRPr lang="en-US" sz="5400" spc="1000" dirty="0">
                <a:solidFill>
                  <a:srgbClr val="FF0066"/>
                </a:solidFill>
                <a:latin typeface="Cooper Black" panose="0208090404030B020404" pitchFamily="18" charset="0"/>
                <a:ea typeface="Adobe Song Std L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064617"/>
      </p:ext>
    </p:extLst>
  </p:cSld>
  <p:clrMapOvr>
    <a:masterClrMapping/>
  </p:clrMapOvr>
  <p:transition spd="med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accel="1733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accel="1733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/>
          <a:stretch/>
        </p:blipFill>
        <p:spPr>
          <a:xfrm>
            <a:off x="5410200" y="1443395"/>
            <a:ext cx="3290215" cy="3141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5943600" cy="85725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E-Verified by County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950" y="981730"/>
            <a:ext cx="614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/>
              <a:t>Verification only requested if questionable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928902"/>
            <a:ext cx="85344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/>
              <a:t>Identify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/>
              <a:t>Residency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/>
              <a:t>SSI and/or RSDI Payment</a:t>
            </a:r>
          </a:p>
        </p:txBody>
      </p:sp>
      <p:sp>
        <p:nvSpPr>
          <p:cNvPr id="15" name="Round Same Side Corner Rectangle 14"/>
          <p:cNvSpPr/>
          <p:nvPr/>
        </p:nvSpPr>
        <p:spPr>
          <a:xfrm rot="5400000">
            <a:off x="-1002475" y="1123950"/>
            <a:ext cx="2362200" cy="3810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066800" y="3224"/>
            <a:ext cx="10122724" cy="5143500"/>
            <a:chOff x="-1066800" y="0"/>
            <a:chExt cx="10122724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13" name="Rectangle 7"/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0" y="817424"/>
              <a:ext cx="716280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Verifications</a:t>
              </a:r>
            </a:p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Needed</a:t>
              </a:r>
              <a:endParaRPr lang="en-US" sz="5400" spc="1000" dirty="0">
                <a:solidFill>
                  <a:srgbClr val="FF0066"/>
                </a:solidFill>
                <a:latin typeface="Cooper Black" panose="0208090404030B020404" pitchFamily="18" charset="0"/>
                <a:ea typeface="Adobe Song Std L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79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443395"/>
            <a:ext cx="2919055" cy="2919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7924800" cy="85725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Self Declared Verifications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950" y="981730"/>
            <a:ext cx="614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/>
              <a:t>Verification only requested if questionable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733550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/>
              <a:t>Shelter Costs Deduction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i="1" dirty="0"/>
              <a:t>Rent or Mortgage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i="1" dirty="0"/>
              <a:t>Utilities and Phone </a:t>
            </a:r>
          </a:p>
        </p:txBody>
      </p:sp>
      <p:sp>
        <p:nvSpPr>
          <p:cNvPr id="5" name="Round Same Side Corner Rectangle 4"/>
          <p:cNvSpPr/>
          <p:nvPr/>
        </p:nvSpPr>
        <p:spPr>
          <a:xfrm rot="5400000">
            <a:off x="-990600" y="1123950"/>
            <a:ext cx="2362200" cy="3810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49148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4"/>
          <a:stretch/>
        </p:blipFill>
        <p:spPr>
          <a:xfrm>
            <a:off x="4371975" y="1608041"/>
            <a:ext cx="4772025" cy="3536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7924800" cy="85725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Self Declared Verifications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428750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/>
              <a:t>CalFresh Household means: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i="1" dirty="0"/>
              <a:t>Who do you purchase, and 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i="1" dirty="0"/>
              <a:t>Prepare Food with? </a:t>
            </a:r>
          </a:p>
        </p:txBody>
      </p:sp>
      <p:sp>
        <p:nvSpPr>
          <p:cNvPr id="5" name="Round Same Side Corner Rectangle 4"/>
          <p:cNvSpPr/>
          <p:nvPr/>
        </p:nvSpPr>
        <p:spPr>
          <a:xfrm rot="5400000">
            <a:off x="-990600" y="1123950"/>
            <a:ext cx="2362200" cy="3810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5865"/>
      </p:ext>
    </p:extLst>
  </p:cSld>
  <p:clrMapOvr>
    <a:masterClrMapping/>
  </p:clrMapOvr>
  <p:transition spd="med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4724400" cy="85725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Paper Verifications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57350"/>
            <a:ext cx="77724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i="1" dirty="0">
                <a:solidFill>
                  <a:prstClr val="black"/>
                </a:solidFill>
              </a:rPr>
              <a:t>Earned Income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prstClr val="black"/>
                </a:solidFill>
              </a:rPr>
              <a:t>Pay Stub or Letter from Employer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prstClr val="black"/>
                </a:solidFill>
              </a:rPr>
              <a:t>Self Employed - Tax Return/Profit &amp; Loss Statement</a:t>
            </a:r>
          </a:p>
          <a:p>
            <a:pPr>
              <a:spcBef>
                <a:spcPts val="1200"/>
              </a:spcBef>
            </a:pPr>
            <a:r>
              <a:rPr lang="en-US" sz="2400" i="1" dirty="0">
                <a:solidFill>
                  <a:prstClr val="black"/>
                </a:solidFill>
              </a:rPr>
              <a:t>Other Income </a:t>
            </a:r>
            <a:endParaRPr lang="en-US" sz="2400" b="1" i="1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prstClr val="black"/>
                </a:solidFill>
              </a:rPr>
              <a:t>Award Letter or Current Benefit Check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prstClr val="black"/>
                </a:solidFill>
              </a:rPr>
              <a:t>Rental Income, Etc.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" t="29448" r="6544" b="27403"/>
          <a:stretch/>
        </p:blipFill>
        <p:spPr>
          <a:xfrm>
            <a:off x="5513432" y="372973"/>
            <a:ext cx="3370218" cy="1665377"/>
          </a:xfrm>
          <a:prstGeom prst="rect">
            <a:avLst/>
          </a:prstGeom>
          <a:ln>
            <a:solidFill>
              <a:srgbClr val="FF006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sp>
        <p:nvSpPr>
          <p:cNvPr id="10" name="Round Same Side Corner Rectangle 9"/>
          <p:cNvSpPr/>
          <p:nvPr/>
        </p:nvSpPr>
        <p:spPr>
          <a:xfrm rot="5400000">
            <a:off x="-990600" y="1123950"/>
            <a:ext cx="2362200" cy="3810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09741"/>
      </p:ext>
    </p:extLst>
  </p:cSld>
  <p:clrMapOvr>
    <a:masterClrMapping/>
  </p:clrMapOvr>
  <p:transition spd="med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4724400" cy="85725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Paper Verifications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950" y="981730"/>
            <a:ext cx="462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Medical Deductions Examples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928902"/>
            <a:ext cx="8534400" cy="269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i="1" dirty="0"/>
              <a:t>Health Insurance Premium (i.e. Medicare, Dental)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i="1" dirty="0"/>
              <a:t>Co-payments for Appointments or Prescriptions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i="1" dirty="0"/>
              <a:t>Acupuncture, Chiropractic or Herbal Treatments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i="1" dirty="0"/>
              <a:t>Maintaining Care Attendants Due to Age, Infirmity or Illness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i="1" dirty="0"/>
              <a:t>Over the Counter Medications Recommended by Doctor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71" y="-19050"/>
            <a:ext cx="2383329" cy="2395210"/>
          </a:xfrm>
          <a:prstGeom prst="rect">
            <a:avLst/>
          </a:prstGeom>
        </p:spPr>
      </p:pic>
      <p:sp>
        <p:nvSpPr>
          <p:cNvPr id="8" name="Round Same Side Corner Rectangle 7"/>
          <p:cNvSpPr/>
          <p:nvPr/>
        </p:nvSpPr>
        <p:spPr>
          <a:xfrm rot="5400000">
            <a:off x="-990600" y="1123950"/>
            <a:ext cx="2362200" cy="3810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71850"/>
      </p:ext>
    </p:extLst>
  </p:cSld>
  <p:clrMapOvr>
    <a:masterClrMapping/>
  </p:clrMapOvr>
  <p:transition spd="med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03835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300" i="1" dirty="0"/>
              <a:t>Eyeglasses, contacts, lens solutions; hearing aids,                                    batteries; dental care, dentures; incontinence products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300" i="1" dirty="0"/>
              <a:t>Cost of transportation to health care appointments or pharmacy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300" i="1" dirty="0"/>
              <a:t>Outstanding medical bills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300" i="1" dirty="0"/>
              <a:t>Maintenance cost for service animals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4724400" cy="85725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Paper Verifications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950" y="981730"/>
            <a:ext cx="462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Medical Deductions Examples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71" y="-19050"/>
            <a:ext cx="2383329" cy="2395210"/>
          </a:xfrm>
          <a:prstGeom prst="rect">
            <a:avLst/>
          </a:prstGeom>
        </p:spPr>
      </p:pic>
      <p:sp>
        <p:nvSpPr>
          <p:cNvPr id="18" name="Round Same Side Corner Rectangle 17"/>
          <p:cNvSpPr/>
          <p:nvPr/>
        </p:nvSpPr>
        <p:spPr>
          <a:xfrm rot="5400000">
            <a:off x="-990600" y="1123950"/>
            <a:ext cx="2362200" cy="3810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0CAA90-3D82-4311-BB03-68D1F3DF48A4}"/>
              </a:ext>
            </a:extLst>
          </p:cNvPr>
          <p:cNvGrpSpPr/>
          <p:nvPr/>
        </p:nvGrpSpPr>
        <p:grpSpPr>
          <a:xfrm>
            <a:off x="-1066800" y="0"/>
            <a:ext cx="10122724" cy="5143500"/>
            <a:chOff x="-1066800" y="0"/>
            <a:chExt cx="10122724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08F52539-4A4F-4A46-9EE7-E2F293221835}"/>
                </a:ext>
              </a:extLst>
            </p:cNvPr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A5D574-C83C-4253-AE5F-C4C8E3FBDC04}"/>
                </a:ext>
              </a:extLst>
            </p:cNvPr>
            <p:cNvSpPr txBox="1"/>
            <p:nvPr/>
          </p:nvSpPr>
          <p:spPr>
            <a:xfrm>
              <a:off x="416625" y="819150"/>
              <a:ext cx="785538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5 Ways to Apply</a:t>
              </a:r>
              <a:endParaRPr lang="en-US" sz="5400" spc="1000" dirty="0">
                <a:solidFill>
                  <a:srgbClr val="FF0066"/>
                </a:solidFill>
                <a:latin typeface="Cooper Black" panose="0208090404030B020404" pitchFamily="18" charset="0"/>
                <a:ea typeface="Adobe Song Std L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528711"/>
      </p:ext>
    </p:extLst>
  </p:cSld>
  <p:clrMapOvr>
    <a:masterClrMapping/>
  </p:clrMapOvr>
  <p:transition spd="med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733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733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:\Program\PSA Work Folder\Joahnna's Work Folder\2018 Work Folder\pictures\shutterstock\shutterstock_1044046885_s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72" t="6101"/>
          <a:stretch/>
        </p:blipFill>
        <p:spPr bwMode="auto">
          <a:xfrm>
            <a:off x="0" y="0"/>
            <a:ext cx="5638800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 flipV="1">
            <a:off x="3200400" y="611"/>
            <a:ext cx="5943600" cy="5156536"/>
          </a:xfrm>
          <a:custGeom>
            <a:avLst/>
            <a:gdLst/>
            <a:ahLst/>
            <a:cxnLst/>
            <a:rect l="l" t="t" r="r" b="b"/>
            <a:pathLst>
              <a:path w="5105400" h="5156536">
                <a:moveTo>
                  <a:pt x="3" y="5156521"/>
                </a:moveTo>
                <a:lnTo>
                  <a:pt x="0" y="5156536"/>
                </a:lnTo>
                <a:lnTo>
                  <a:pt x="0" y="5156533"/>
                </a:lnTo>
                <a:close/>
                <a:moveTo>
                  <a:pt x="1371655" y="0"/>
                </a:moveTo>
                <a:lnTo>
                  <a:pt x="3810000" y="0"/>
                </a:lnTo>
                <a:lnTo>
                  <a:pt x="3809999" y="4"/>
                </a:lnTo>
                <a:lnTo>
                  <a:pt x="5105400" y="4"/>
                </a:lnTo>
                <a:lnTo>
                  <a:pt x="5105400" y="5156534"/>
                </a:lnTo>
                <a:lnTo>
                  <a:pt x="2286000" y="5156534"/>
                </a:lnTo>
                <a:lnTo>
                  <a:pt x="2286000" y="5151136"/>
                </a:lnTo>
                <a:lnTo>
                  <a:pt x="1436" y="5151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nip Single Corner Rectangle 2"/>
          <p:cNvSpPr/>
          <p:nvPr/>
        </p:nvSpPr>
        <p:spPr>
          <a:xfrm flipH="1">
            <a:off x="4114799" y="361950"/>
            <a:ext cx="4876801" cy="914400"/>
          </a:xfrm>
          <a:prstGeom prst="snip1Rect">
            <a:avLst>
              <a:gd name="adj" fmla="val 45467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9898" y="362677"/>
            <a:ext cx="493410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  <a:cs typeface="Aharoni" panose="02010803020104030203" pitchFamily="2" charset="-79"/>
              </a:rPr>
              <a:t>REGULATION 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1999" y="1504950"/>
            <a:ext cx="441960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dirty="0">
                <a:solidFill>
                  <a:srgbClr val="92D050"/>
                </a:solidFill>
              </a:rPr>
              <a:t>JUNE 1, 2019 </a:t>
            </a:r>
          </a:p>
          <a:p>
            <a:pPr algn="r"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75000"/>
                  </a:schemeClr>
                </a:solidFill>
              </a:rPr>
              <a:t>people who receive SSI benefits will be </a:t>
            </a:r>
            <a:r>
              <a:rPr lang="en-US" sz="2800" b="1" i="1" dirty="0">
                <a:solidFill>
                  <a:srgbClr val="92D050"/>
                </a:solidFill>
              </a:rPr>
              <a:t>ELIGIBLE TO APPLY </a:t>
            </a:r>
            <a:r>
              <a:rPr lang="en-US" sz="2400" b="1" i="1" dirty="0">
                <a:solidFill>
                  <a:schemeClr val="tx1">
                    <a:lumMod val="75000"/>
                  </a:schemeClr>
                </a:solidFill>
              </a:rPr>
              <a:t>for &amp; receive CalFresh benefits  </a:t>
            </a:r>
          </a:p>
          <a:p>
            <a:pPr algn="r"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75000"/>
                  </a:schemeClr>
                </a:solidFill>
              </a:rPr>
              <a:t>if otherwise eligible</a:t>
            </a:r>
          </a:p>
        </p:txBody>
      </p:sp>
    </p:spTree>
    <p:extLst>
      <p:ext uri="{BB962C8B-B14F-4D97-AF65-F5344CB8AC3E}">
        <p14:creationId xmlns:p14="http://schemas.microsoft.com/office/powerpoint/2010/main" val="24089533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3271" y="285755"/>
            <a:ext cx="8894528" cy="4325927"/>
            <a:chOff x="173271" y="285755"/>
            <a:chExt cx="8894528" cy="4325927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71" y="377716"/>
              <a:ext cx="3103329" cy="4022834"/>
            </a:xfrm>
            <a:prstGeom prst="rect">
              <a:avLst/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3657600" y="285755"/>
              <a:ext cx="5257799" cy="584798"/>
              <a:chOff x="4769919" y="9097573"/>
              <a:chExt cx="7515229" cy="849479"/>
            </a:xfrm>
          </p:grpSpPr>
          <p:sp>
            <p:nvSpPr>
              <p:cNvPr id="51" name="Rectangle 50"/>
              <p:cNvSpPr/>
              <p:nvPr/>
            </p:nvSpPr>
            <p:spPr>
              <a:xfrm flipH="1">
                <a:off x="7496082" y="9214970"/>
                <a:ext cx="2937489" cy="337543"/>
              </a:xfrm>
              <a:prstGeom prst="rect">
                <a:avLst/>
              </a:prstGeom>
            </p:spPr>
            <p:txBody>
              <a:bodyPr wrap="square" numCol="1">
                <a:spAutoFit/>
              </a:bodyPr>
              <a:lstStyle/>
              <a:p>
                <a:pPr>
                  <a:lnSpc>
                    <a:spcPct val="65000"/>
                  </a:lnSpc>
                  <a:spcAft>
                    <a:spcPts val="300"/>
                  </a:spcAft>
                </a:pPr>
                <a:r>
                  <a:rPr lang="en-US" sz="1400" b="1" dirty="0">
                    <a:solidFill>
                      <a:srgbClr val="4C3C00"/>
                    </a:solidFill>
                    <a:latin typeface="Century Gothic" panose="020B0502020202020204" pitchFamily="34" charset="0"/>
                    <a:ea typeface="Adobe Heiti Std R" pitchFamily="34" charset="-128"/>
                    <a:cs typeface="Browallia New" panose="020B0604020202020204" pitchFamily="34" charset="-34"/>
                  </a:rPr>
                  <a:t>MyBenefitsCalwin.org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 flipH="1">
                <a:off x="5434986" y="9589390"/>
                <a:ext cx="6850162" cy="357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rgbClr val="4C3C00"/>
                    </a:solidFill>
                    <a:latin typeface="Century Gothic" panose="020B0502020202020204" pitchFamily="34" charset="0"/>
                    <a:ea typeface="Adobe Heiti Std R" pitchFamily="34" charset="-128"/>
                    <a:cs typeface="Browallia New" panose="020B0604020202020204" pitchFamily="34" charset="-34"/>
                  </a:rPr>
                  <a:t>Apply online or download the application. Submit by mail or in person.</a:t>
                </a: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4769919" y="9097573"/>
                <a:ext cx="2692090" cy="691098"/>
                <a:chOff x="4769919" y="9097573"/>
                <a:chExt cx="2692090" cy="691098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 flipH="1">
                  <a:off x="4769919" y="9097573"/>
                  <a:ext cx="574840" cy="691098"/>
                  <a:chOff x="14580" y="10394358"/>
                  <a:chExt cx="1034210" cy="1243372"/>
                </a:xfrm>
              </p:grpSpPr>
              <p:sp>
                <p:nvSpPr>
                  <p:cNvPr id="56" name="Oval 55"/>
                  <p:cNvSpPr/>
                  <p:nvPr/>
                </p:nvSpPr>
                <p:spPr>
                  <a:xfrm>
                    <a:off x="14580" y="10438207"/>
                    <a:ext cx="1034210" cy="1034210"/>
                  </a:xfrm>
                  <a:prstGeom prst="ellipse">
                    <a:avLst/>
                  </a:prstGeom>
                  <a:solidFill>
                    <a:srgbClr val="FF614B"/>
                  </a:solidFill>
                  <a:ln w="57150" cmpd="dbl">
                    <a:solidFill>
                      <a:srgbClr val="FF614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115098" y="10394358"/>
                    <a:ext cx="799188" cy="12433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FFFAD5"/>
                        </a:solidFill>
                        <a:latin typeface="Algerian" panose="04020705040A02060702" pitchFamily="82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55" name="TextBox 54"/>
                <p:cNvSpPr txBox="1"/>
                <p:nvPr/>
              </p:nvSpPr>
              <p:spPr>
                <a:xfrm flipH="1">
                  <a:off x="5436121" y="9157445"/>
                  <a:ext cx="2025888" cy="5364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75000"/>
                    </a:lnSpc>
                  </a:pPr>
                  <a:r>
                    <a:rPr lang="en-US" sz="2200" b="1" dirty="0">
                      <a:solidFill>
                        <a:srgbClr val="FF614B"/>
                      </a:solidFill>
                      <a:latin typeface="Adobe Arabic" pitchFamily="18" charset="-78"/>
                      <a:cs typeface="Adobe Arabic" pitchFamily="18" charset="-78"/>
                    </a:rPr>
                    <a:t>ONLINE</a:t>
                  </a:r>
                  <a:endParaRPr lang="en-US" sz="2200" b="1" i="1" dirty="0">
                    <a:solidFill>
                      <a:srgbClr val="FF614B"/>
                    </a:solidFill>
                    <a:latin typeface="Adobe Arabic" pitchFamily="18" charset="-78"/>
                    <a:cs typeface="Adobe Arabic" pitchFamily="18" charset="-78"/>
                  </a:endParaRPr>
                </a:p>
              </p:txBody>
            </p:sp>
          </p:grpSp>
        </p:grpSp>
        <p:grpSp>
          <p:nvGrpSpPr>
            <p:cNvPr id="19" name="Group 18"/>
            <p:cNvGrpSpPr/>
            <p:nvPr/>
          </p:nvGrpSpPr>
          <p:grpSpPr>
            <a:xfrm>
              <a:off x="3666432" y="1047750"/>
              <a:ext cx="4510822" cy="453507"/>
              <a:chOff x="4786228" y="10669909"/>
              <a:chExt cx="6008655" cy="613920"/>
            </a:xfrm>
          </p:grpSpPr>
          <p:sp>
            <p:nvSpPr>
              <p:cNvPr id="45" name="Rectangle 44"/>
              <p:cNvSpPr/>
              <p:nvPr/>
            </p:nvSpPr>
            <p:spPr>
              <a:xfrm flipH="1">
                <a:off x="7373334" y="10732985"/>
                <a:ext cx="3421549" cy="366814"/>
              </a:xfrm>
              <a:prstGeom prst="rect">
                <a:avLst/>
              </a:prstGeom>
            </p:spPr>
            <p:txBody>
              <a:bodyPr wrap="square" numCol="1">
                <a:spAutoFit/>
              </a:bodyPr>
              <a:lstStyle/>
              <a:p>
                <a:pPr>
                  <a:lnSpc>
                    <a:spcPct val="65000"/>
                  </a:lnSpc>
                  <a:spcAft>
                    <a:spcPts val="300"/>
                  </a:spcAft>
                </a:pPr>
                <a:r>
                  <a:rPr lang="en-US" sz="1400" b="1" dirty="0">
                    <a:solidFill>
                      <a:srgbClr val="4C3C00"/>
                    </a:solidFill>
                    <a:latin typeface="Century Gothic" panose="020B0502020202020204" pitchFamily="34" charset="0"/>
                    <a:ea typeface="Adobe Heiti Std R" pitchFamily="34" charset="-128"/>
                    <a:cs typeface="Browallia New" panose="020B0604020202020204" pitchFamily="34" charset="-34"/>
                  </a:rPr>
                  <a:t>1-877-962-3633</a:t>
                </a: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4786228" y="10669909"/>
                <a:ext cx="2384099" cy="613920"/>
                <a:chOff x="4769919" y="8915842"/>
                <a:chExt cx="2384099" cy="613920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 flipH="1">
                  <a:off x="4769919" y="8915842"/>
                  <a:ext cx="574840" cy="613920"/>
                  <a:chOff x="14580" y="10067410"/>
                  <a:chExt cx="1034210" cy="1104520"/>
                </a:xfrm>
              </p:grpSpPr>
              <p:sp>
                <p:nvSpPr>
                  <p:cNvPr id="49" name="Oval 48"/>
                  <p:cNvSpPr/>
                  <p:nvPr/>
                </p:nvSpPr>
                <p:spPr>
                  <a:xfrm>
                    <a:off x="14580" y="10086457"/>
                    <a:ext cx="1034210" cy="1034210"/>
                  </a:xfrm>
                  <a:prstGeom prst="ellipse">
                    <a:avLst/>
                  </a:prstGeom>
                  <a:solidFill>
                    <a:srgbClr val="FF614B"/>
                  </a:solidFill>
                  <a:ln w="57150" cmpd="dbl">
                    <a:solidFill>
                      <a:srgbClr val="FF614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119128" y="10067410"/>
                    <a:ext cx="799190" cy="11045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FFFAD5"/>
                        </a:solidFill>
                        <a:latin typeface="Algerian" panose="04020705040A02060702" pitchFamily="82" charset="0"/>
                      </a:rPr>
                      <a:t>2</a:t>
                    </a:r>
                  </a:p>
                </p:txBody>
              </p:sp>
            </p:grpSp>
            <p:sp>
              <p:nvSpPr>
                <p:cNvPr id="48" name="TextBox 47"/>
                <p:cNvSpPr txBox="1"/>
                <p:nvPr/>
              </p:nvSpPr>
              <p:spPr>
                <a:xfrm flipH="1">
                  <a:off x="5447488" y="8950383"/>
                  <a:ext cx="1706530" cy="4999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75000"/>
                    </a:lnSpc>
                  </a:pPr>
                  <a:r>
                    <a:rPr lang="en-US" sz="2200" b="1" dirty="0">
                      <a:solidFill>
                        <a:srgbClr val="FF614B"/>
                      </a:solidFill>
                      <a:latin typeface="Adobe Arabic" pitchFamily="18" charset="-78"/>
                      <a:cs typeface="Adobe Arabic" pitchFamily="18" charset="-78"/>
                    </a:rPr>
                    <a:t>PHONE</a:t>
                  </a:r>
                  <a:endParaRPr lang="en-US" sz="2200" b="1" i="1" dirty="0">
                    <a:solidFill>
                      <a:srgbClr val="FF614B"/>
                    </a:solidFill>
                    <a:latin typeface="Adobe Arabic" pitchFamily="18" charset="-78"/>
                    <a:cs typeface="Adobe Arabic" pitchFamily="18" charset="-78"/>
                  </a:endParaRPr>
                </a:p>
              </p:txBody>
            </p:sp>
          </p:grpSp>
        </p:grpSp>
        <p:grpSp>
          <p:nvGrpSpPr>
            <p:cNvPr id="20" name="Group 19"/>
            <p:cNvGrpSpPr/>
            <p:nvPr/>
          </p:nvGrpSpPr>
          <p:grpSpPr>
            <a:xfrm>
              <a:off x="3668110" y="1619213"/>
              <a:ext cx="4407070" cy="414506"/>
              <a:chOff x="4786228" y="10672044"/>
              <a:chExt cx="6102427" cy="583301"/>
            </a:xfrm>
          </p:grpSpPr>
          <p:sp>
            <p:nvSpPr>
              <p:cNvPr id="39" name="Rectangle 38"/>
              <p:cNvSpPr/>
              <p:nvPr/>
            </p:nvSpPr>
            <p:spPr>
              <a:xfrm flipH="1">
                <a:off x="7467067" y="10760876"/>
                <a:ext cx="3421588" cy="332864"/>
              </a:xfrm>
              <a:prstGeom prst="rect">
                <a:avLst/>
              </a:prstGeom>
            </p:spPr>
            <p:txBody>
              <a:bodyPr wrap="square" numCol="1">
                <a:spAutoFit/>
              </a:bodyPr>
              <a:lstStyle/>
              <a:p>
                <a:pPr>
                  <a:lnSpc>
                    <a:spcPct val="65000"/>
                  </a:lnSpc>
                  <a:spcAft>
                    <a:spcPts val="300"/>
                  </a:spcAft>
                </a:pPr>
                <a:r>
                  <a:rPr lang="en-US" sz="1400" b="1" dirty="0">
                    <a:solidFill>
                      <a:srgbClr val="4C3C00"/>
                    </a:solidFill>
                    <a:latin typeface="Century Gothic" panose="020B0502020202020204" pitchFamily="34" charset="0"/>
                    <a:ea typeface="Adobe Heiti Std R" pitchFamily="34" charset="-128"/>
                    <a:cs typeface="Browallia New" panose="020B0604020202020204" pitchFamily="34" charset="-34"/>
                  </a:rPr>
                  <a:t>408-295-9248</a:t>
                </a: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4786228" y="10672044"/>
                <a:ext cx="2110225" cy="583301"/>
                <a:chOff x="4769919" y="8917977"/>
                <a:chExt cx="2110225" cy="583301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 flipH="1">
                  <a:off x="4769919" y="8917977"/>
                  <a:ext cx="574840" cy="583301"/>
                  <a:chOff x="14580" y="10071236"/>
                  <a:chExt cx="1034210" cy="1049431"/>
                </a:xfrm>
              </p:grpSpPr>
              <p:sp>
                <p:nvSpPr>
                  <p:cNvPr id="43" name="Oval 42"/>
                  <p:cNvSpPr/>
                  <p:nvPr/>
                </p:nvSpPr>
                <p:spPr>
                  <a:xfrm>
                    <a:off x="14580" y="10086457"/>
                    <a:ext cx="1034210" cy="1034210"/>
                  </a:xfrm>
                  <a:prstGeom prst="ellipse">
                    <a:avLst/>
                  </a:prstGeom>
                  <a:solidFill>
                    <a:srgbClr val="FF614B"/>
                  </a:solidFill>
                  <a:ln w="57150" cmpd="dbl">
                    <a:solidFill>
                      <a:srgbClr val="FF614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100074" y="10071236"/>
                    <a:ext cx="799187" cy="10129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FFFAD5"/>
                        </a:solidFill>
                        <a:latin typeface="Algerian" panose="04020705040A02060702" pitchFamily="82" charset="0"/>
                      </a:rPr>
                      <a:t>3</a:t>
                    </a:r>
                  </a:p>
                </p:txBody>
              </p:sp>
            </p:grpSp>
            <p:sp>
              <p:nvSpPr>
                <p:cNvPr id="42" name="TextBox 41"/>
                <p:cNvSpPr txBox="1"/>
                <p:nvPr/>
              </p:nvSpPr>
              <p:spPr>
                <a:xfrm flipH="1">
                  <a:off x="5447489" y="8950384"/>
                  <a:ext cx="1432655" cy="5170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75000"/>
                    </a:lnSpc>
                  </a:pPr>
                  <a:r>
                    <a:rPr lang="en-US" sz="2200" b="1" dirty="0">
                      <a:solidFill>
                        <a:srgbClr val="FF614B"/>
                      </a:solidFill>
                      <a:latin typeface="Adobe Arabic" pitchFamily="18" charset="-78"/>
                      <a:cs typeface="Adobe Arabic" pitchFamily="18" charset="-78"/>
                    </a:rPr>
                    <a:t>FAX</a:t>
                  </a:r>
                  <a:endParaRPr lang="en-US" sz="2200" b="1" i="1" dirty="0">
                    <a:solidFill>
                      <a:srgbClr val="FF614B"/>
                    </a:solidFill>
                    <a:latin typeface="Adobe Arabic" pitchFamily="18" charset="-78"/>
                    <a:cs typeface="Adobe Arabic" pitchFamily="18" charset="-78"/>
                  </a:endParaRPr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3674071" y="2144899"/>
              <a:ext cx="5094867" cy="437020"/>
              <a:chOff x="4787456" y="12210769"/>
              <a:chExt cx="6880845" cy="599818"/>
            </a:xfrm>
          </p:grpSpPr>
          <p:sp>
            <p:nvSpPr>
              <p:cNvPr id="33" name="Rectangle 32"/>
              <p:cNvSpPr/>
              <p:nvPr/>
            </p:nvSpPr>
            <p:spPr>
              <a:xfrm flipH="1">
                <a:off x="7367492" y="12217401"/>
                <a:ext cx="4300809" cy="422430"/>
              </a:xfrm>
              <a:prstGeom prst="rect">
                <a:avLst/>
              </a:prstGeom>
            </p:spPr>
            <p:txBody>
              <a:bodyPr wrap="square" numCol="1">
                <a:spAutoFit/>
              </a:bodyPr>
              <a:lstStyle/>
              <a:p>
                <a:r>
                  <a:rPr lang="it-IT" sz="1400" b="1" dirty="0">
                    <a:solidFill>
                      <a:srgbClr val="4C3C00"/>
                    </a:solidFill>
                    <a:latin typeface="Century Gothic" panose="020B0502020202020204" pitchFamily="34" charset="0"/>
                    <a:ea typeface="Adobe Heiti Std R" pitchFamily="34" charset="-128"/>
                    <a:cs typeface="Browallia New" panose="020B0604020202020204" pitchFamily="34" charset="-34"/>
                  </a:rPr>
                  <a:t>PO Box 11018, San Jose, CA 95103</a:t>
                </a: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4787456" y="12210769"/>
                <a:ext cx="2110225" cy="599818"/>
                <a:chOff x="4769919" y="9597913"/>
                <a:chExt cx="2110225" cy="599818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 flipH="1">
                  <a:off x="4769919" y="9597913"/>
                  <a:ext cx="574840" cy="599818"/>
                  <a:chOff x="14580" y="11294517"/>
                  <a:chExt cx="1034210" cy="1079146"/>
                </a:xfrm>
              </p:grpSpPr>
              <p:sp>
                <p:nvSpPr>
                  <p:cNvPr id="37" name="Oval 36"/>
                  <p:cNvSpPr/>
                  <p:nvPr/>
                </p:nvSpPr>
                <p:spPr>
                  <a:xfrm>
                    <a:off x="14580" y="11339455"/>
                    <a:ext cx="1034210" cy="1034208"/>
                  </a:xfrm>
                  <a:prstGeom prst="ellipse">
                    <a:avLst/>
                  </a:prstGeom>
                  <a:solidFill>
                    <a:srgbClr val="FF614B"/>
                  </a:solidFill>
                  <a:ln w="57150" cmpd="dbl">
                    <a:solidFill>
                      <a:srgbClr val="FF614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100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24728" y="11294517"/>
                    <a:ext cx="799188" cy="9880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FFFAD5"/>
                        </a:solidFill>
                        <a:latin typeface="Algerian" panose="04020705040A02060702" pitchFamily="82" charset="0"/>
                      </a:rPr>
                      <a:t>4</a:t>
                    </a:r>
                  </a:p>
                </p:txBody>
              </p:sp>
            </p:grpSp>
            <p:sp>
              <p:nvSpPr>
                <p:cNvPr id="36" name="TextBox 35"/>
                <p:cNvSpPr txBox="1"/>
                <p:nvPr/>
              </p:nvSpPr>
              <p:spPr>
                <a:xfrm flipH="1">
                  <a:off x="5447489" y="9646834"/>
                  <a:ext cx="1432655" cy="504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75000"/>
                    </a:lnSpc>
                  </a:pPr>
                  <a:r>
                    <a:rPr lang="en-US" sz="2200" b="1" dirty="0">
                      <a:solidFill>
                        <a:srgbClr val="FF614B"/>
                      </a:solidFill>
                      <a:latin typeface="Adobe Arabic" pitchFamily="18" charset="-78"/>
                      <a:cs typeface="Adobe Arabic" pitchFamily="18" charset="-78"/>
                    </a:rPr>
                    <a:t>MAIL</a:t>
                  </a:r>
                  <a:endParaRPr lang="en-US" sz="2200" b="1" i="1" dirty="0">
                    <a:solidFill>
                      <a:srgbClr val="FF614B"/>
                    </a:solidFill>
                    <a:latin typeface="Adobe Arabic" pitchFamily="18" charset="-78"/>
                    <a:cs typeface="Adobe Arabic" pitchFamily="18" charset="-78"/>
                  </a:endParaRPr>
                </a:p>
              </p:txBody>
            </p:sp>
          </p:grpSp>
        </p:grpSp>
        <p:grpSp>
          <p:nvGrpSpPr>
            <p:cNvPr id="22" name="Group 21"/>
            <p:cNvGrpSpPr/>
            <p:nvPr/>
          </p:nvGrpSpPr>
          <p:grpSpPr>
            <a:xfrm>
              <a:off x="3702877" y="2720457"/>
              <a:ext cx="4907722" cy="486766"/>
              <a:chOff x="4790690" y="12876285"/>
              <a:chExt cx="6694515" cy="674789"/>
            </a:xfrm>
          </p:grpSpPr>
          <p:grpSp>
            <p:nvGrpSpPr>
              <p:cNvPr id="29" name="Group 28"/>
              <p:cNvGrpSpPr/>
              <p:nvPr/>
            </p:nvGrpSpPr>
            <p:grpSpPr>
              <a:xfrm flipH="1">
                <a:off x="4790690" y="12876285"/>
                <a:ext cx="574840" cy="674789"/>
                <a:chOff x="35447" y="11000157"/>
                <a:chExt cx="1034210" cy="1214029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35447" y="11000157"/>
                  <a:ext cx="1034210" cy="1034210"/>
                </a:xfrm>
                <a:prstGeom prst="ellipse">
                  <a:avLst/>
                </a:prstGeom>
                <a:solidFill>
                  <a:srgbClr val="FF614B"/>
                </a:solidFill>
                <a:ln w="57150" cmpd="dbl">
                  <a:solidFill>
                    <a:srgbClr val="FF614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10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70185" y="11018638"/>
                  <a:ext cx="799188" cy="11955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900" dirty="0">
                      <a:solidFill>
                        <a:srgbClr val="FFFAD5"/>
                      </a:solidFill>
                      <a:latin typeface="Algerian" panose="04020705040A02060702" pitchFamily="82" charset="0"/>
                    </a:rPr>
                    <a:t>5</a:t>
                  </a:r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 flipH="1">
                <a:off x="5456657" y="12900234"/>
                <a:ext cx="6028548" cy="479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5000"/>
                  </a:lnSpc>
                </a:pPr>
                <a:r>
                  <a:rPr lang="en-US" sz="2200" b="1" dirty="0">
                    <a:solidFill>
                      <a:srgbClr val="FF614B"/>
                    </a:solidFill>
                    <a:latin typeface="Adobe Arabic" pitchFamily="18" charset="-78"/>
                    <a:cs typeface="Adobe Arabic" pitchFamily="18" charset="-78"/>
                  </a:rPr>
                  <a:t>MAIN LOCATIONS: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871181" y="3338613"/>
              <a:ext cx="5196618" cy="1273069"/>
              <a:chOff x="5361269" y="13694446"/>
              <a:chExt cx="8388165" cy="219893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361270" y="13694446"/>
                <a:ext cx="7905754" cy="53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spc="-20" dirty="0">
                    <a:solidFill>
                      <a:srgbClr val="4C3C00"/>
                    </a:solidFill>
                    <a:ea typeface="Adobe Heiti Std R" pitchFamily="34" charset="-128"/>
                    <a:cs typeface="Browallia New" panose="020B0604020202020204" pitchFamily="34" charset="-34"/>
                  </a:rPr>
                  <a:t>Benefits Assistance Center  </a:t>
                </a:r>
                <a:r>
                  <a:rPr lang="en-US" sz="1400" spc="-20" dirty="0">
                    <a:solidFill>
                      <a:srgbClr val="4C3C00"/>
                    </a:solidFill>
                    <a:ea typeface="Adobe Heiti Std R" pitchFamily="34" charset="-128"/>
                    <a:cs typeface="Browallia New" panose="020B0604020202020204" pitchFamily="34" charset="-34"/>
                  </a:rPr>
                  <a:t>1867 </a:t>
                </a:r>
                <a:r>
                  <a:rPr lang="en-US" sz="1400" spc="-20" dirty="0" err="1">
                    <a:solidFill>
                      <a:srgbClr val="4C3C00"/>
                    </a:solidFill>
                    <a:ea typeface="Adobe Heiti Std R" pitchFamily="34" charset="-128"/>
                    <a:cs typeface="Browallia New" panose="020B0604020202020204" pitchFamily="34" charset="-34"/>
                  </a:rPr>
                  <a:t>Senter</a:t>
                </a:r>
                <a:r>
                  <a:rPr lang="en-US" sz="1400" spc="-20" dirty="0">
                    <a:solidFill>
                      <a:srgbClr val="4C3C00"/>
                    </a:solidFill>
                    <a:ea typeface="Adobe Heiti Std R" pitchFamily="34" charset="-128"/>
                    <a:cs typeface="Browallia New" panose="020B0604020202020204" pitchFamily="34" charset="-34"/>
                  </a:rPr>
                  <a:t> Road, San Jose, CA 95112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61273" y="14112277"/>
                <a:ext cx="7290238" cy="478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200" spc="-20" dirty="0">
                  <a:solidFill>
                    <a:srgbClr val="4C3C00"/>
                  </a:solidFill>
                  <a:ea typeface="Adobe Heiti Std R" pitchFamily="34" charset="-128"/>
                  <a:cs typeface="Browallia New" panose="020B0604020202020204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361273" y="14551673"/>
                <a:ext cx="8031385" cy="53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spc="-20" dirty="0">
                    <a:solidFill>
                      <a:srgbClr val="4C3C00"/>
                    </a:solidFill>
                    <a:ea typeface="Adobe Heiti Std R" pitchFamily="34" charset="-128"/>
                    <a:cs typeface="Browallia New" panose="020B0604020202020204" pitchFamily="34" charset="-34"/>
                  </a:rPr>
                  <a:t>North County  </a:t>
                </a:r>
                <a:r>
                  <a:rPr lang="en-US" sz="1400" spc="-20" dirty="0">
                    <a:solidFill>
                      <a:srgbClr val="4C3C00"/>
                    </a:solidFill>
                    <a:ea typeface="Adobe Heiti Std R" pitchFamily="34" charset="-128"/>
                    <a:cs typeface="Browallia New" panose="020B0604020202020204" pitchFamily="34" charset="-34"/>
                  </a:rPr>
                  <a:t>1330 W. Middlefield Road, Mountain View, CA 94043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61269" y="15005707"/>
                <a:ext cx="8388165" cy="478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200" spc="-20" dirty="0">
                  <a:solidFill>
                    <a:srgbClr val="4C3C00"/>
                  </a:solidFill>
                  <a:ea typeface="Adobe Heiti Std R" pitchFamily="34" charset="-128"/>
                  <a:cs typeface="Browallia New" panose="020B0604020202020204" pitchFamily="34" charset="-34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418383" y="15361769"/>
                <a:ext cx="7140349" cy="53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spc="-20" dirty="0">
                    <a:solidFill>
                      <a:srgbClr val="4C3C00"/>
                    </a:solidFill>
                    <a:ea typeface="Adobe Heiti Std R" pitchFamily="34" charset="-128"/>
                    <a:cs typeface="Browallia New" panose="020B0604020202020204" pitchFamily="34" charset="-34"/>
                  </a:rPr>
                  <a:t>South County  </a:t>
                </a:r>
                <a:r>
                  <a:rPr lang="en-US" sz="1400" spc="-20" dirty="0">
                    <a:solidFill>
                      <a:srgbClr val="4C3C00"/>
                    </a:solidFill>
                    <a:ea typeface="Adobe Heiti Std R" pitchFamily="34" charset="-128"/>
                    <a:cs typeface="Browallia New" panose="020B0604020202020204" pitchFamily="34" charset="-34"/>
                  </a:rPr>
                  <a:t>379 Tomkins Court, Gilroy, CA 95020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550258B-D345-484A-8DBC-F7500B0A6B64}"/>
              </a:ext>
            </a:extLst>
          </p:cNvPr>
          <p:cNvGrpSpPr/>
          <p:nvPr/>
        </p:nvGrpSpPr>
        <p:grpSpPr>
          <a:xfrm>
            <a:off x="-1066800" y="0"/>
            <a:ext cx="10122724" cy="5143500"/>
            <a:chOff x="-1066800" y="0"/>
            <a:chExt cx="10122724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62" name="Rectangle 7">
              <a:extLst>
                <a:ext uri="{FF2B5EF4-FFF2-40B4-BE49-F238E27FC236}">
                  <a16:creationId xmlns:a16="http://schemas.microsoft.com/office/drawing/2014/main" id="{39F7AB0C-1D2C-40DB-AD9B-1D13D45241BA}"/>
                </a:ext>
              </a:extLst>
            </p:cNvPr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1D0983-F522-4352-B24A-D0348345683B}"/>
                </a:ext>
              </a:extLst>
            </p:cNvPr>
            <p:cNvSpPr txBox="1"/>
            <p:nvPr/>
          </p:nvSpPr>
          <p:spPr>
            <a:xfrm>
              <a:off x="762000" y="817424"/>
              <a:ext cx="716280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5 Ways to Apply</a:t>
              </a:r>
              <a:endParaRPr lang="en-US" sz="5400" spc="1000" dirty="0">
                <a:solidFill>
                  <a:srgbClr val="FF0066"/>
                </a:solidFill>
                <a:latin typeface="Cooper Black" panose="0208090404030B020404" pitchFamily="18" charset="0"/>
                <a:ea typeface="Adobe Song Std L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9D169DB-C450-4F14-A8EE-4A697293DB0F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25D0BB3C-1676-492A-ACF4-EC5B15C4EA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80"/>
            <a:stretch/>
          </p:blipFill>
          <p:spPr bwMode="auto">
            <a:xfrm>
              <a:off x="0" y="0"/>
              <a:ext cx="10668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D30642C-C35F-4353-A231-2B34D2CEFA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"/>
            <a:stretch/>
          </p:blipFill>
          <p:spPr bwMode="auto">
            <a:xfrm flipH="1">
              <a:off x="1066800" y="0"/>
              <a:ext cx="80772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E47EC30-95CF-4517-B17D-424830B3E7B4}"/>
              </a:ext>
            </a:extLst>
          </p:cNvPr>
          <p:cNvGrpSpPr/>
          <p:nvPr/>
        </p:nvGrpSpPr>
        <p:grpSpPr>
          <a:xfrm>
            <a:off x="609600" y="1036749"/>
            <a:ext cx="5915076" cy="717152"/>
            <a:chOff x="4687192" y="1723556"/>
            <a:chExt cx="2831993" cy="47405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0A3F99-46BC-4D40-9C56-1466255621EE}"/>
                </a:ext>
              </a:extLst>
            </p:cNvPr>
            <p:cNvSpPr/>
            <p:nvPr/>
          </p:nvSpPr>
          <p:spPr>
            <a:xfrm>
              <a:off x="4687192" y="1730828"/>
              <a:ext cx="2772684" cy="466779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84585348-989E-4D29-BDEF-DC4834400203}"/>
                </a:ext>
              </a:extLst>
            </p:cNvPr>
            <p:cNvSpPr txBox="1">
              <a:spLocks/>
            </p:cNvSpPr>
            <p:nvPr/>
          </p:nvSpPr>
          <p:spPr>
            <a:xfrm>
              <a:off x="5257634" y="1723556"/>
              <a:ext cx="2261551" cy="466780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dirty="0">
                  <a:solidFill>
                    <a:schemeClr val="bg1"/>
                  </a:solidFill>
                  <a:latin typeface="Bell MT" panose="02020503060305020303" pitchFamily="18" charset="0"/>
                  <a:cs typeface="CordiaUPC" panose="020B0304020202020204" pitchFamily="34" charset="-34"/>
                </a:rPr>
                <a:t>How Can You Help?</a:t>
              </a:r>
            </a:p>
          </p:txBody>
        </p:sp>
      </p:grpSp>
      <p:sp>
        <p:nvSpPr>
          <p:cNvPr id="11" name="purple">
            <a:extLst>
              <a:ext uri="{FF2B5EF4-FFF2-40B4-BE49-F238E27FC236}">
                <a16:creationId xmlns:a16="http://schemas.microsoft.com/office/drawing/2014/main" id="{25E80C81-D35F-435C-8038-C5AE671C4360}"/>
              </a:ext>
            </a:extLst>
          </p:cNvPr>
          <p:cNvSpPr/>
          <p:nvPr/>
        </p:nvSpPr>
        <p:spPr>
          <a:xfrm>
            <a:off x="346542" y="895912"/>
            <a:ext cx="1066800" cy="1066800"/>
          </a:xfrm>
          <a:prstGeom prst="ellipse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urple">
            <a:extLst>
              <a:ext uri="{FF2B5EF4-FFF2-40B4-BE49-F238E27FC236}">
                <a16:creationId xmlns:a16="http://schemas.microsoft.com/office/drawing/2014/main" id="{03C0703D-A0E8-4002-8BD6-0278FB7C80C7}"/>
              </a:ext>
            </a:extLst>
          </p:cNvPr>
          <p:cNvSpPr/>
          <p:nvPr/>
        </p:nvSpPr>
        <p:spPr>
          <a:xfrm>
            <a:off x="243449" y="964410"/>
            <a:ext cx="1066800" cy="1066800"/>
          </a:xfrm>
          <a:prstGeom prst="ellipse">
            <a:avLst/>
          </a:prstGeom>
          <a:solidFill>
            <a:srgbClr val="333399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94E4DC-056A-4B81-B0C9-EE4C1A2458A7}"/>
              </a:ext>
            </a:extLst>
          </p:cNvPr>
          <p:cNvGrpSpPr/>
          <p:nvPr/>
        </p:nvGrpSpPr>
        <p:grpSpPr>
          <a:xfrm>
            <a:off x="449635" y="867429"/>
            <a:ext cx="1066800" cy="1066800"/>
            <a:chOff x="1285240" y="2054236"/>
            <a:chExt cx="1496060" cy="1496060"/>
          </a:xfrm>
        </p:grpSpPr>
        <p:sp>
          <p:nvSpPr>
            <p:cNvPr id="14" name="purple">
              <a:extLst>
                <a:ext uri="{FF2B5EF4-FFF2-40B4-BE49-F238E27FC236}">
                  <a16:creationId xmlns:a16="http://schemas.microsoft.com/office/drawing/2014/main" id="{AF6FBFF7-2424-4E36-849D-BCEC6B438B51}"/>
                </a:ext>
              </a:extLst>
            </p:cNvPr>
            <p:cNvSpPr/>
            <p:nvPr/>
          </p:nvSpPr>
          <p:spPr>
            <a:xfrm>
              <a:off x="1285240" y="2054236"/>
              <a:ext cx="1496060" cy="1496060"/>
            </a:xfrm>
            <a:prstGeom prst="ellipse">
              <a:avLst/>
            </a:prstGeom>
            <a:solidFill>
              <a:srgbClr val="33339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AAED8B2-4FDD-4E0C-96C4-788C63C5FF20}"/>
                </a:ext>
              </a:extLst>
            </p:cNvPr>
            <p:cNvGrpSpPr/>
            <p:nvPr/>
          </p:nvGrpSpPr>
          <p:grpSpPr>
            <a:xfrm>
              <a:off x="1559868" y="2361149"/>
              <a:ext cx="551806" cy="798440"/>
              <a:chOff x="6786320" y="420973"/>
              <a:chExt cx="769324" cy="111317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Rounded Rectangle 30">
                <a:extLst>
                  <a:ext uri="{FF2B5EF4-FFF2-40B4-BE49-F238E27FC236}">
                    <a16:creationId xmlns:a16="http://schemas.microsoft.com/office/drawing/2014/main" id="{8309C856-36A3-4F7B-B216-05AC5D96FED9}"/>
                  </a:ext>
                </a:extLst>
              </p:cNvPr>
              <p:cNvSpPr/>
              <p:nvPr/>
            </p:nvSpPr>
            <p:spPr>
              <a:xfrm rot="19589989">
                <a:off x="7396133" y="1038854"/>
                <a:ext cx="159511" cy="495295"/>
              </a:xfrm>
              <a:prstGeom prst="roundRect">
                <a:avLst>
                  <a:gd name="adj" fmla="val 36392"/>
                </a:avLst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60E4B58-3A52-4CCD-9A7B-AEDB8CB70050}"/>
                  </a:ext>
                </a:extLst>
              </p:cNvPr>
              <p:cNvSpPr/>
              <p:nvPr/>
            </p:nvSpPr>
            <p:spPr>
              <a:xfrm>
                <a:off x="6786320" y="420973"/>
                <a:ext cx="707191" cy="707191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278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6667" decel="5333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47500" decel="47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EAE81CFA-1BC4-421D-8824-ECDDD26D988B}"/>
              </a:ext>
            </a:extLst>
          </p:cNvPr>
          <p:cNvSpPr/>
          <p:nvPr/>
        </p:nvSpPr>
        <p:spPr>
          <a:xfrm>
            <a:off x="0" y="-23061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5" descr="S:\Program\PSA Work Folder\Joahnna's Work Folder\2018 Work Folder\pictures\shutterstock\shutterstock_790366375_sm_isolated.png">
            <a:extLst>
              <a:ext uri="{FF2B5EF4-FFF2-40B4-BE49-F238E27FC236}">
                <a16:creationId xmlns:a16="http://schemas.microsoft.com/office/drawing/2014/main" id="{6E90CAF6-042A-4803-B88F-A65B1135D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4" r="1519" b="-1"/>
          <a:stretch/>
        </p:blipFill>
        <p:spPr bwMode="auto">
          <a:xfrm flipH="1">
            <a:off x="6967167" y="-23061"/>
            <a:ext cx="2200896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7FE28D5-24C9-4BF7-94DE-B2E524F2D453}"/>
              </a:ext>
            </a:extLst>
          </p:cNvPr>
          <p:cNvGrpSpPr/>
          <p:nvPr/>
        </p:nvGrpSpPr>
        <p:grpSpPr>
          <a:xfrm>
            <a:off x="8037864" y="702526"/>
            <a:ext cx="909937" cy="1027011"/>
            <a:chOff x="6494169" y="4172918"/>
            <a:chExt cx="1592217" cy="1726996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6C28E8BC-5FDA-43B9-BE8B-4C82590D6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169" y="4172918"/>
              <a:ext cx="1030921" cy="1247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0091B691-8107-4F1E-8002-633FB11D6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013" y="5096005"/>
              <a:ext cx="917373" cy="803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1" name="Picture 5" descr="S:\Program\PSA Work Folder\Joahnna's Work Folder\2018 Work Folder\pictures\shutterstock\shutterstock_790366375_sm_isolated.png">
            <a:extLst>
              <a:ext uri="{FF2B5EF4-FFF2-40B4-BE49-F238E27FC236}">
                <a16:creationId xmlns:a16="http://schemas.microsoft.com/office/drawing/2014/main" id="{C31EA06A-FE8F-4E52-BA1C-163385E43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4" r="1519" b="-1"/>
          <a:stretch/>
        </p:blipFill>
        <p:spPr bwMode="auto">
          <a:xfrm flipH="1">
            <a:off x="4690752" y="-23061"/>
            <a:ext cx="2200896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S:\Program\PSA Work Folder\Joahnna's Work Folder\2018 Work Folder\pictures\shutterstock\shutterstock_790366375_sm_isolated.png">
            <a:extLst>
              <a:ext uri="{FF2B5EF4-FFF2-40B4-BE49-F238E27FC236}">
                <a16:creationId xmlns:a16="http://schemas.microsoft.com/office/drawing/2014/main" id="{839B224A-A013-4960-B4C2-0731A03CC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4" r="1519" b="-1"/>
          <a:stretch/>
        </p:blipFill>
        <p:spPr bwMode="auto">
          <a:xfrm flipH="1">
            <a:off x="2546185" y="-28243"/>
            <a:ext cx="2200896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S:\Program\PSA Work Folder\Joahnna's Work Folder\2018 Work Folder\pictures\shutterstock\shutterstock_790366375_sm_isolated.png">
            <a:extLst>
              <a:ext uri="{FF2B5EF4-FFF2-40B4-BE49-F238E27FC236}">
                <a16:creationId xmlns:a16="http://schemas.microsoft.com/office/drawing/2014/main" id="{236A03E4-0968-4E5F-B667-2B63E40D9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4" r="1519" b="-1"/>
          <a:stretch/>
        </p:blipFill>
        <p:spPr bwMode="auto">
          <a:xfrm flipH="1">
            <a:off x="269770" y="-28243"/>
            <a:ext cx="2200896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CF05F1A-53E8-4756-BD6E-3929181E50F5}"/>
              </a:ext>
            </a:extLst>
          </p:cNvPr>
          <p:cNvGrpSpPr/>
          <p:nvPr/>
        </p:nvGrpSpPr>
        <p:grpSpPr>
          <a:xfrm rot="5400000">
            <a:off x="5245695" y="1003635"/>
            <a:ext cx="4583496" cy="3288631"/>
            <a:chOff x="3379222" y="145586"/>
            <a:chExt cx="4153942" cy="2780221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D0ACDD07-3558-40B6-A580-E3717D1AB4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72"/>
            <a:stretch/>
          </p:blipFill>
          <p:spPr bwMode="auto">
            <a:xfrm>
              <a:off x="3379222" y="145587"/>
              <a:ext cx="4153942" cy="2780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 descr="S:\Program\PSA Work Folder\Joahnna's Work Folder\2018 Work Folder\pictures\shutterstock\shutterstock_638384071_sm_isolated.png">
              <a:extLst>
                <a:ext uri="{FF2B5EF4-FFF2-40B4-BE49-F238E27FC236}">
                  <a16:creationId xmlns:a16="http://schemas.microsoft.com/office/drawing/2014/main" id="{95939D61-B3D1-4568-92D8-D956D982A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7" t="6259" r="38231" b="25534"/>
            <a:stretch/>
          </p:blipFill>
          <p:spPr bwMode="auto">
            <a:xfrm rot="7427769">
              <a:off x="5784441" y="165979"/>
              <a:ext cx="1471202" cy="1821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S:\Program\PSA Work Folder\Joahnna's Work Folder\2018 Work Folder\pictures\shutterstock\shutterstock_1026270289_sm_isolated.png">
              <a:extLst>
                <a:ext uri="{FF2B5EF4-FFF2-40B4-BE49-F238E27FC236}">
                  <a16:creationId xmlns:a16="http://schemas.microsoft.com/office/drawing/2014/main" id="{CD389F18-4071-47B2-B2F3-86B5BB8FDC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6" t="38006" r="7177" b="3315"/>
            <a:stretch/>
          </p:blipFill>
          <p:spPr bwMode="auto">
            <a:xfrm flipH="1">
              <a:off x="3841409" y="145586"/>
              <a:ext cx="2785138" cy="1848826"/>
            </a:xfrm>
            <a:prstGeom prst="rect">
              <a:avLst/>
            </a:prstGeom>
            <a:ln>
              <a:noFill/>
            </a:ln>
            <a:effectLst>
              <a:outerShdw blurRad="292100" dist="139700" dir="534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01394FF2-18C6-453F-B52A-DD4F976FDBDE}"/>
              </a:ext>
            </a:extLst>
          </p:cNvPr>
          <p:cNvSpPr/>
          <p:nvPr/>
        </p:nvSpPr>
        <p:spPr>
          <a:xfrm>
            <a:off x="457200" y="590550"/>
            <a:ext cx="4876800" cy="4114800"/>
          </a:xfrm>
          <a:prstGeom prst="roundRect">
            <a:avLst>
              <a:gd name="adj" fmla="val 649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6EEDA1D-73FE-4C86-BA8B-25963EB07F09}"/>
              </a:ext>
            </a:extLst>
          </p:cNvPr>
          <p:cNvSpPr txBox="1">
            <a:spLocks/>
          </p:cNvSpPr>
          <p:nvPr/>
        </p:nvSpPr>
        <p:spPr>
          <a:xfrm>
            <a:off x="857794" y="1371600"/>
            <a:ext cx="4419600" cy="2400300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ordia New" panose="020B0304020202020204" pitchFamily="34" charset="-34"/>
              </a:rPr>
              <a:t>Inform SSI Recipients They Can </a:t>
            </a:r>
            <a:r>
              <a:rPr lang="en-US" sz="3200" b="1" dirty="0">
                <a:solidFill>
                  <a:schemeClr val="accent6"/>
                </a:solidFill>
                <a:cs typeface="Cordia New" panose="020B0304020202020204" pitchFamily="34" charset="-34"/>
              </a:rPr>
              <a:t>GET CALFRESH FOOD &amp; KEEP SSI BENEFITS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cs typeface="Cordia New" panose="020B0304020202020204" pitchFamily="34" charset="-34"/>
            </a:endParaRP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cs typeface="Cordia New" panose="020B0304020202020204" pitchFamily="34" charset="-34"/>
            </a:endParaRP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Char char="•"/>
            </a:pPr>
            <a:endParaRPr lang="en-US" sz="3200" dirty="0" err="1">
              <a:solidFill>
                <a:schemeClr val="tx1">
                  <a:lumMod val="75000"/>
                  <a:lumOff val="25000"/>
                </a:schemeClr>
              </a:solidFill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3227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9C7E26C-522A-469C-BF0C-8F293A7CCF50}"/>
              </a:ext>
            </a:extLst>
          </p:cNvPr>
          <p:cNvSpPr/>
          <p:nvPr/>
        </p:nvSpPr>
        <p:spPr>
          <a:xfrm>
            <a:off x="0" y="-23061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5" descr="S:\Program\PSA Work Folder\Joahnna's Work Folder\2018 Work Folder\pictures\shutterstock\shutterstock_790366375_sm_isolated.png">
            <a:extLst>
              <a:ext uri="{FF2B5EF4-FFF2-40B4-BE49-F238E27FC236}">
                <a16:creationId xmlns:a16="http://schemas.microsoft.com/office/drawing/2014/main" id="{125008B4-1214-474B-976A-FA5E580AB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4" r="1519" b="-1"/>
          <a:stretch/>
        </p:blipFill>
        <p:spPr bwMode="auto">
          <a:xfrm flipH="1">
            <a:off x="6967167" y="-23061"/>
            <a:ext cx="2200896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87A440A-A738-4217-AF77-AAC6A8DCB611}"/>
              </a:ext>
            </a:extLst>
          </p:cNvPr>
          <p:cNvGrpSpPr/>
          <p:nvPr/>
        </p:nvGrpSpPr>
        <p:grpSpPr>
          <a:xfrm>
            <a:off x="8037864" y="702526"/>
            <a:ext cx="909937" cy="1027011"/>
            <a:chOff x="6494169" y="4172918"/>
            <a:chExt cx="1592217" cy="1726996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2042B410-E196-4427-B04A-B7DD7E0E3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169" y="4172918"/>
              <a:ext cx="1030921" cy="1247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0E85FF57-38EE-4936-9663-44BB84BA8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013" y="5096005"/>
              <a:ext cx="917373" cy="803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5" descr="S:\Program\PSA Work Folder\Joahnna's Work Folder\2018 Work Folder\pictures\shutterstock\shutterstock_790366375_sm_isolated.png">
            <a:extLst>
              <a:ext uri="{FF2B5EF4-FFF2-40B4-BE49-F238E27FC236}">
                <a16:creationId xmlns:a16="http://schemas.microsoft.com/office/drawing/2014/main" id="{E6CA0A1D-8198-4712-B134-E74CC5C4D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4" r="1519" b="-1"/>
          <a:stretch/>
        </p:blipFill>
        <p:spPr bwMode="auto">
          <a:xfrm flipH="1">
            <a:off x="4690752" y="-23061"/>
            <a:ext cx="2200896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S:\Program\PSA Work Folder\Joahnna's Work Folder\2018 Work Folder\pictures\shutterstock\shutterstock_790366375_sm_isolated.png">
            <a:extLst>
              <a:ext uri="{FF2B5EF4-FFF2-40B4-BE49-F238E27FC236}">
                <a16:creationId xmlns:a16="http://schemas.microsoft.com/office/drawing/2014/main" id="{B67A12AB-E8E4-404B-A163-30A9621AC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4" r="1519" b="-1"/>
          <a:stretch/>
        </p:blipFill>
        <p:spPr bwMode="auto">
          <a:xfrm flipH="1">
            <a:off x="2546185" y="-28243"/>
            <a:ext cx="2200896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S:\Program\PSA Work Folder\Joahnna's Work Folder\2018 Work Folder\pictures\shutterstock\shutterstock_790366375_sm_isolated.png">
            <a:extLst>
              <a:ext uri="{FF2B5EF4-FFF2-40B4-BE49-F238E27FC236}">
                <a16:creationId xmlns:a16="http://schemas.microsoft.com/office/drawing/2014/main" id="{7EDF55A7-683C-49C6-A9B9-EE6D018C0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4" r="1519" b="-1"/>
          <a:stretch/>
        </p:blipFill>
        <p:spPr bwMode="auto">
          <a:xfrm flipH="1">
            <a:off x="269770" y="-28243"/>
            <a:ext cx="2200896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1906083-8CAD-41A4-BF6D-E3D00C28D659}"/>
              </a:ext>
            </a:extLst>
          </p:cNvPr>
          <p:cNvGrpSpPr/>
          <p:nvPr/>
        </p:nvGrpSpPr>
        <p:grpSpPr>
          <a:xfrm rot="5400000">
            <a:off x="5245695" y="1003635"/>
            <a:ext cx="4583496" cy="3288631"/>
            <a:chOff x="3379222" y="145586"/>
            <a:chExt cx="4153942" cy="2780221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ED82B6AE-4797-45F1-9819-768DA4FF39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72"/>
            <a:stretch/>
          </p:blipFill>
          <p:spPr bwMode="auto">
            <a:xfrm>
              <a:off x="3379222" y="145587"/>
              <a:ext cx="4153942" cy="2780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 descr="S:\Program\PSA Work Folder\Joahnna's Work Folder\2018 Work Folder\pictures\shutterstock\shutterstock_638384071_sm_isolated.png">
              <a:extLst>
                <a:ext uri="{FF2B5EF4-FFF2-40B4-BE49-F238E27FC236}">
                  <a16:creationId xmlns:a16="http://schemas.microsoft.com/office/drawing/2014/main" id="{71C9AFF9-A2C7-439E-AF1C-D6DABCB297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7" t="6259" r="38231" b="25534"/>
            <a:stretch/>
          </p:blipFill>
          <p:spPr bwMode="auto">
            <a:xfrm rot="7427769">
              <a:off x="5784441" y="165979"/>
              <a:ext cx="1471202" cy="1821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S:\Program\PSA Work Folder\Joahnna's Work Folder\2018 Work Folder\pictures\shutterstock\shutterstock_1026270289_sm_isolated.png">
              <a:extLst>
                <a:ext uri="{FF2B5EF4-FFF2-40B4-BE49-F238E27FC236}">
                  <a16:creationId xmlns:a16="http://schemas.microsoft.com/office/drawing/2014/main" id="{F6AE5EA6-4711-47CA-930B-7A5783E284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6" t="38006" r="7177" b="3315"/>
            <a:stretch/>
          </p:blipFill>
          <p:spPr bwMode="auto">
            <a:xfrm flipH="1">
              <a:off x="3841409" y="145586"/>
              <a:ext cx="2785138" cy="1848826"/>
            </a:xfrm>
            <a:prstGeom prst="rect">
              <a:avLst/>
            </a:prstGeom>
            <a:ln>
              <a:noFill/>
            </a:ln>
            <a:effectLst>
              <a:outerShdw blurRad="292100" dist="139700" dir="534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01394FF2-18C6-453F-B52A-DD4F976FDBDE}"/>
              </a:ext>
            </a:extLst>
          </p:cNvPr>
          <p:cNvSpPr/>
          <p:nvPr/>
        </p:nvSpPr>
        <p:spPr>
          <a:xfrm>
            <a:off x="457200" y="590550"/>
            <a:ext cx="4876800" cy="4114800"/>
          </a:xfrm>
          <a:prstGeom prst="roundRect">
            <a:avLst>
              <a:gd name="adj" fmla="val 649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6EEDA1D-73FE-4C86-BA8B-25963EB07F09}"/>
              </a:ext>
            </a:extLst>
          </p:cNvPr>
          <p:cNvSpPr txBox="1">
            <a:spLocks/>
          </p:cNvSpPr>
          <p:nvPr/>
        </p:nvSpPr>
        <p:spPr>
          <a:xfrm>
            <a:off x="742950" y="819150"/>
            <a:ext cx="4457700" cy="2400300"/>
          </a:xfrm>
          <a:prstGeom prst="rect">
            <a:avLst/>
          </a:prstGeom>
          <a:solidFill>
            <a:srgbClr val="FFFFFF"/>
          </a:solidFill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accent2"/>
                </a:solidFill>
                <a:cs typeface="Cordia New" panose="020B0304020202020204" pitchFamily="34" charset="-34"/>
              </a:rPr>
              <a:t>INFORM CLIENTS </a:t>
            </a:r>
          </a:p>
          <a:p>
            <a:pPr marL="287338" indent="-287338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Cordia New" panose="020B0304020202020204" pitchFamily="34" charset="-34"/>
              </a:rPr>
              <a:t>About this historic regulation change</a:t>
            </a:r>
          </a:p>
          <a:p>
            <a:pPr marL="287338" indent="-287338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Cordia New" panose="020B0304020202020204" pitchFamily="34" charset="-34"/>
              </a:rPr>
              <a:t>Explain how easy it is to get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ordia New" panose="020B0304020202020204" pitchFamily="34" charset="-34"/>
              </a:rPr>
              <a:t>CalFresh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Cordia New" panose="020B0304020202020204" pitchFamily="34" charset="-34"/>
              </a:rPr>
              <a:t> benefits and maintain benefits</a:t>
            </a:r>
          </a:p>
          <a:p>
            <a:pPr marL="287338" indent="-287338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Cordia New" panose="020B0304020202020204" pitchFamily="34" charset="-34"/>
              </a:rPr>
              <a:t>Encourage including deductions because they may increase benefit amount </a:t>
            </a:r>
          </a:p>
          <a:p>
            <a:pPr marL="171450" indent="-1714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cs typeface="Cordia New" panose="020B0304020202020204" pitchFamily="34" charset="-34"/>
            </a:endParaRPr>
          </a:p>
          <a:p>
            <a:pPr marL="171450" indent="-1714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cs typeface="Cordia New" panose="020B0304020202020204" pitchFamily="34" charset="-34"/>
            </a:endParaRPr>
          </a:p>
          <a:p>
            <a:pPr marL="171450" indent="-1714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dirty="0" err="1">
              <a:solidFill>
                <a:schemeClr val="tx1">
                  <a:lumMod val="75000"/>
                  <a:lumOff val="25000"/>
                </a:schemeClr>
              </a:solidFill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7552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1C7DA97D-81B6-4E7B-8F46-F4D62C4EC745}"/>
              </a:ext>
            </a:extLst>
          </p:cNvPr>
          <p:cNvSpPr/>
          <p:nvPr/>
        </p:nvSpPr>
        <p:spPr>
          <a:xfrm>
            <a:off x="0" y="-23061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CD4B7-21FA-421D-BF9A-967DF333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" t="-1" b="17494"/>
          <a:stretch/>
        </p:blipFill>
        <p:spPr>
          <a:xfrm>
            <a:off x="5270945" y="-26070"/>
            <a:ext cx="3873055" cy="5036219"/>
          </a:xfrm>
          <a:prstGeom prst="rect">
            <a:avLst/>
          </a:prstGeom>
        </p:spPr>
      </p:pic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01394FF2-18C6-453F-B52A-DD4F976FDBDE}"/>
              </a:ext>
            </a:extLst>
          </p:cNvPr>
          <p:cNvSpPr/>
          <p:nvPr/>
        </p:nvSpPr>
        <p:spPr>
          <a:xfrm>
            <a:off x="457200" y="590550"/>
            <a:ext cx="4495800" cy="4114800"/>
          </a:xfrm>
          <a:prstGeom prst="roundRect">
            <a:avLst>
              <a:gd name="adj" fmla="val 649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6EEDA1D-73FE-4C86-BA8B-25963EB07F09}"/>
              </a:ext>
            </a:extLst>
          </p:cNvPr>
          <p:cNvSpPr txBox="1">
            <a:spLocks/>
          </p:cNvSpPr>
          <p:nvPr/>
        </p:nvSpPr>
        <p:spPr>
          <a:xfrm>
            <a:off x="853440" y="1047750"/>
            <a:ext cx="4152900" cy="2400300"/>
          </a:xfrm>
          <a:prstGeom prst="rect">
            <a:avLst/>
          </a:prstGeom>
          <a:noFill/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spcAft>
                <a:spcPts val="2700"/>
              </a:spcAft>
            </a:pPr>
            <a:r>
              <a:rPr lang="en-US" sz="2400" dirty="0">
                <a:solidFill>
                  <a:schemeClr val="accent2"/>
                </a:solidFill>
                <a:cs typeface="Cordia New" panose="020B0304020202020204" pitchFamily="34" charset="-34"/>
              </a:rPr>
              <a:t>WHAT YOUR AGENCY CAN DO</a:t>
            </a:r>
          </a:p>
          <a:p>
            <a:pPr marL="342900" indent="-342900" algn="l"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ordia New" panose="020B0304020202020204" pitchFamily="34" charset="-34"/>
              </a:rPr>
              <a:t>Give brochures to clients</a:t>
            </a:r>
          </a:p>
          <a:p>
            <a:pPr marL="342900" indent="-342900" algn="l"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ordia New" panose="020B0304020202020204" pitchFamily="34" charset="-34"/>
              </a:rPr>
              <a:t>Assist clients in applying </a:t>
            </a:r>
          </a:p>
          <a:p>
            <a:pPr marL="342900" indent="-342900" algn="l"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ordia New" panose="020B0304020202020204" pitchFamily="34" charset="-34"/>
              </a:rPr>
              <a:t>Invite us to give a presentation to your staff </a:t>
            </a:r>
          </a:p>
          <a:p>
            <a:pPr marL="171450" indent="-171450" algn="l"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cs typeface="Cordia New" panose="020B0304020202020204" pitchFamily="34" charset="-34"/>
            </a:endParaRPr>
          </a:p>
          <a:p>
            <a:pPr marL="171450" indent="-171450" algn="l"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cs typeface="Cordia New" panose="020B0304020202020204" pitchFamily="34" charset="-34"/>
            </a:endParaRPr>
          </a:p>
          <a:p>
            <a:pPr marL="171450" indent="-171450" algn="l"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Char char="•"/>
            </a:pPr>
            <a:endParaRPr lang="en-US" sz="2400" dirty="0" err="1">
              <a:solidFill>
                <a:schemeClr val="tx1">
                  <a:lumMod val="75000"/>
                  <a:lumOff val="25000"/>
                </a:schemeClr>
              </a:solidFill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967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22751" y="241354"/>
            <a:ext cx="2514601" cy="907261"/>
            <a:chOff x="1885950" y="3067050"/>
            <a:chExt cx="2802625" cy="1036223"/>
          </a:xfrm>
        </p:grpSpPr>
        <p:pic>
          <p:nvPicPr>
            <p:cNvPr id="7" name="Picture 4" descr="C:\Users\saludj.SCCGOV\Desktop\pictures\LOGOS\CalFresh_Color_E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3067050"/>
              <a:ext cx="2742246" cy="100764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909089" y="3922298"/>
              <a:ext cx="1779486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2514600" y="971550"/>
            <a:ext cx="6629400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629400" y="361950"/>
            <a:ext cx="3581400" cy="113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kern="0" spc="-300" dirty="0">
                <a:solidFill>
                  <a:srgbClr val="92D050"/>
                </a:solidFill>
                <a:latin typeface="Century Gothic" panose="020B0502020202020204" pitchFamily="34" charset="0"/>
                <a:cs typeface="Cordia New" panose="020B0304020202020204" pitchFamily="34" charset="-34"/>
              </a:rPr>
              <a:t>questions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650" y="685800"/>
            <a:ext cx="2647950" cy="505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5000"/>
              </a:lnSpc>
            </a:pPr>
            <a:r>
              <a:rPr lang="en-US" sz="49600" b="1" dirty="0">
                <a:solidFill>
                  <a:srgbClr val="92D050"/>
                </a:solidFill>
                <a:latin typeface="Berlin Sans FB Demi" panose="020E0802020502020306" pitchFamily="34" charset="0"/>
                <a:cs typeface="Cordia New" panose="020B0304020202020204" pitchFamily="34" charset="-34"/>
              </a:rPr>
              <a:t>?</a:t>
            </a:r>
            <a:endParaRPr lang="en-US" sz="177700" b="1" dirty="0">
              <a:solidFill>
                <a:srgbClr val="92D050"/>
              </a:solidFill>
              <a:latin typeface="Berlin Sans FB Demi" panose="020E0802020502020306" pitchFamily="34" charset="0"/>
              <a:cs typeface="Cordia New" panose="020B0304020202020204" pitchFamily="34" charset="-34"/>
            </a:endParaRPr>
          </a:p>
        </p:txBody>
      </p:sp>
      <p:sp>
        <p:nvSpPr>
          <p:cNvPr id="18" name="Rectangle 3"/>
          <p:cNvSpPr txBox="1">
            <a:spLocks/>
          </p:cNvSpPr>
          <p:nvPr/>
        </p:nvSpPr>
        <p:spPr>
          <a:xfrm>
            <a:off x="2165350" y="2343150"/>
            <a:ext cx="6477000" cy="2400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buFont typeface="Arial" charset="0"/>
              <a:buNone/>
            </a:pPr>
            <a:endParaRPr lang="en-US" alt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r" fontAlgn="auto">
              <a:spcAft>
                <a:spcPts val="0"/>
              </a:spcAft>
              <a:buFont typeface="Arial" charset="0"/>
              <a:buNone/>
            </a:pPr>
            <a:r>
              <a:rPr lang="en-US" altLang="en-US" sz="36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Roseann.Berthron-Arechiga@ssa.sccgov.org</a:t>
            </a:r>
          </a:p>
          <a:p>
            <a:pPr algn="r" fontAlgn="auto">
              <a:spcAft>
                <a:spcPts val="0"/>
              </a:spcAft>
              <a:buFont typeface="Arial" charset="0"/>
              <a:buNone/>
            </a:pPr>
            <a:r>
              <a:rPr lang="en-US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408-755-7545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56832-24EF-45AE-A916-989F81E87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582" y="4019550"/>
            <a:ext cx="1365622" cy="1060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AB8E2B-1250-4418-B40B-D93865A8947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27837" y="4019550"/>
            <a:ext cx="179832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3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0" y="2"/>
            <a:ext cx="9144000" cy="261264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wrap="none" anchor="ctr"/>
          <a:lstStyle>
            <a:lvl1pPr algn="l">
              <a:spcBef>
                <a:spcPct val="20000"/>
              </a:spcBef>
              <a:buFont typeface="Arial" charset="0"/>
              <a:buChar char="•"/>
              <a:defRPr sz="3200" b="1">
                <a:solidFill>
                  <a:srgbClr val="77933C"/>
                </a:solidFill>
                <a:latin typeface="Candara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 b="1">
                <a:solidFill>
                  <a:srgbClr val="77933C"/>
                </a:solidFill>
                <a:latin typeface="Candara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 b="1">
                <a:solidFill>
                  <a:srgbClr val="77933C"/>
                </a:solidFill>
                <a:latin typeface="Candara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 b="1">
                <a:solidFill>
                  <a:srgbClr val="77933C"/>
                </a:solidFill>
                <a:latin typeface="Candara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 b="1">
                <a:solidFill>
                  <a:srgbClr val="77933C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rgbClr val="77933C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rgbClr val="77933C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rgbClr val="77933C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rgbClr val="77933C"/>
                </a:solidFill>
                <a:latin typeface="Candar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2612646"/>
            <a:ext cx="9144000" cy="25308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0" y="2647950"/>
            <a:ext cx="9144000" cy="0"/>
          </a:xfrm>
          <a:prstGeom prst="line">
            <a:avLst/>
          </a:prstGeom>
          <a:noFill/>
          <a:ln w="762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38200" y="1137369"/>
            <a:ext cx="2286000" cy="2286000"/>
            <a:chOff x="274388" y="309472"/>
            <a:chExt cx="2955325" cy="2954579"/>
          </a:xfrm>
        </p:grpSpPr>
        <p:sp>
          <p:nvSpPr>
            <p:cNvPr id="4" name="Oval 3"/>
            <p:cNvSpPr/>
            <p:nvPr/>
          </p:nvSpPr>
          <p:spPr bwMode="auto">
            <a:xfrm>
              <a:off x="274388" y="309472"/>
              <a:ext cx="2955325" cy="2954579"/>
            </a:xfrm>
            <a:prstGeom prst="ellipse">
              <a:avLst/>
            </a:prstGeom>
            <a:solidFill>
              <a:srgbClr val="FF0066"/>
            </a:solidFill>
            <a:ln w="889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0" dist="25400" dir="2700000" sx="102000" sy="102000" algn="tl" rotWithShape="0">
                <a:prstClr val="black">
                  <a:alpha val="51000"/>
                </a:prstClr>
              </a:outerShdw>
            </a:effectLst>
          </p:spPr>
          <p:txBody>
            <a:bodyPr/>
            <a:lstStyle/>
            <a:p>
              <a:pPr algn="l">
                <a:defRPr/>
              </a:pPr>
              <a:endParaRPr lang="en-US" b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457594" y="1005029"/>
              <a:ext cx="2627957" cy="1140283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pitchFamily="18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pitchFamily="18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pitchFamily="18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pitchFamily="18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pitchFamily="18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pitchFamily="18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pitchFamily="18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pitchFamily="18" charset="0"/>
                </a:defRPr>
              </a:lvl9pPr>
            </a:lstStyle>
            <a:p>
              <a:pPr algn="ctr">
                <a:defRPr/>
              </a:pPr>
              <a:r>
                <a:rPr lang="en-US" kern="0" dirty="0">
                  <a:solidFill>
                    <a:schemeClr val="bg1"/>
                  </a:solidFill>
                </a:rPr>
                <a:t>THANK YOU</a:t>
              </a:r>
            </a:p>
          </p:txBody>
        </p:sp>
      </p:grpSp>
      <p:pic>
        <p:nvPicPr>
          <p:cNvPr id="12" name="Picture 4" descr="C:\Users\saludj.SCCGOV\Desktop\pictures\LOGOS\CalFresh_Color_E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82961"/>
            <a:ext cx="2744118" cy="10363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:\Program\PSA Work Folder\Joahnna's Work Folder\2018 Work Folder\pictures\LOGOS\County seal_bw_la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79790"/>
            <a:ext cx="1428046" cy="13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033DD2-51C2-493F-A060-183681D81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24" y="4033061"/>
            <a:ext cx="1798476" cy="1048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85F52E-ADE1-486C-A1E1-F0C9E3C3E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200" y="4033061"/>
            <a:ext cx="136562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38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9A154F-31DB-4B62-A6BF-494133DA3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971" y="1337969"/>
            <a:ext cx="3483937" cy="2166835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</a:rPr>
              <a:t>Second Harvest Food Bank of Santa Clara and San Mateo Counties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51435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15934-A5F4-4EA9-9A71-BC4066E5E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6" y="881108"/>
            <a:ext cx="3035882" cy="235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08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353193"/>
            <a:ext cx="3285756" cy="4419078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9607D-ACE0-4D87-AD6B-AE8CB47F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759003"/>
            <a:ext cx="2562119" cy="359655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Food Program 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684A2A-0AB4-42E9-910C-A69C92CF81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9413836"/>
              </p:ext>
            </p:extLst>
          </p:nvPr>
        </p:nvGraphicFramePr>
        <p:xfrm>
          <a:off x="3895725" y="353193"/>
          <a:ext cx="4885203" cy="4414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7208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257614"/>
            <a:ext cx="8579094" cy="138319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E6827-D885-4F0A-AB96-45FAD30CF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349933"/>
            <a:ext cx="8354891" cy="697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Can You Help?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086473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2B1BE6-FFAA-4B75-81F9-A61EF7A16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2374674"/>
            <a:ext cx="8622615" cy="20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66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0" r="11832"/>
          <a:stretch/>
        </p:blipFill>
        <p:spPr bwMode="auto">
          <a:xfrm flipH="1">
            <a:off x="0" y="690"/>
            <a:ext cx="5814204" cy="515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 flipV="1">
            <a:off x="3200400" y="611"/>
            <a:ext cx="5943600" cy="5156536"/>
          </a:xfrm>
          <a:custGeom>
            <a:avLst/>
            <a:gdLst/>
            <a:ahLst/>
            <a:cxnLst/>
            <a:rect l="l" t="t" r="r" b="b"/>
            <a:pathLst>
              <a:path w="5105400" h="5156536">
                <a:moveTo>
                  <a:pt x="3" y="5156521"/>
                </a:moveTo>
                <a:lnTo>
                  <a:pt x="0" y="5156536"/>
                </a:lnTo>
                <a:lnTo>
                  <a:pt x="0" y="5156533"/>
                </a:lnTo>
                <a:close/>
                <a:moveTo>
                  <a:pt x="1371655" y="0"/>
                </a:moveTo>
                <a:lnTo>
                  <a:pt x="3810000" y="0"/>
                </a:lnTo>
                <a:lnTo>
                  <a:pt x="3809999" y="4"/>
                </a:lnTo>
                <a:lnTo>
                  <a:pt x="5105400" y="4"/>
                </a:lnTo>
                <a:lnTo>
                  <a:pt x="5105400" y="5156534"/>
                </a:lnTo>
                <a:lnTo>
                  <a:pt x="2286000" y="5156534"/>
                </a:lnTo>
                <a:lnTo>
                  <a:pt x="2286000" y="5151136"/>
                </a:lnTo>
                <a:lnTo>
                  <a:pt x="1436" y="5151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nip Single Corner Rectangle 2"/>
          <p:cNvSpPr/>
          <p:nvPr/>
        </p:nvSpPr>
        <p:spPr>
          <a:xfrm flipH="1">
            <a:off x="4114800" y="361950"/>
            <a:ext cx="4876801" cy="914400"/>
          </a:xfrm>
          <a:prstGeom prst="snip1Rect">
            <a:avLst>
              <a:gd name="adj" fmla="val 45467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9898" y="362677"/>
            <a:ext cx="493410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  <a:cs typeface="Aharoni" panose="02010803020104030203" pitchFamily="2" charset="-79"/>
              </a:rPr>
              <a:t>REGULATION 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1690628"/>
            <a:ext cx="441960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i="1" dirty="0"/>
              <a:t>This historic change will increase nutrition and health while reducing hunger and poverty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22056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AB1AC8-FCEE-4C5F-95D3-9A681D70165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AA39D-A072-49AF-8191-D302EF60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0363"/>
            <a:ext cx="7315200" cy="857250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Different Ways to get Food…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F535DCE-86FD-4157-830B-D91218B72603}"/>
              </a:ext>
            </a:extLst>
          </p:cNvPr>
          <p:cNvSpPr/>
          <p:nvPr/>
        </p:nvSpPr>
        <p:spPr>
          <a:xfrm>
            <a:off x="2481945" y="1352550"/>
            <a:ext cx="1981200" cy="3399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5AA579-5730-418C-A350-F0A6230C5B13}"/>
              </a:ext>
            </a:extLst>
          </p:cNvPr>
          <p:cNvSpPr/>
          <p:nvPr/>
        </p:nvSpPr>
        <p:spPr>
          <a:xfrm>
            <a:off x="272145" y="1352550"/>
            <a:ext cx="1981200" cy="3399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A03DC2-1FD0-4DCA-A673-348C0BF60130}"/>
              </a:ext>
            </a:extLst>
          </p:cNvPr>
          <p:cNvSpPr/>
          <p:nvPr/>
        </p:nvSpPr>
        <p:spPr>
          <a:xfrm>
            <a:off x="6875418" y="1352550"/>
            <a:ext cx="1981200" cy="3399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CD7796E-1F94-4DA7-9BB1-78B1DCF464DC}"/>
              </a:ext>
            </a:extLst>
          </p:cNvPr>
          <p:cNvSpPr/>
          <p:nvPr/>
        </p:nvSpPr>
        <p:spPr>
          <a:xfrm>
            <a:off x="4665618" y="1352550"/>
            <a:ext cx="1981200" cy="3399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B9D98D5-0D8C-40D1-8DF2-D98CAFE63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9809" y="1683421"/>
            <a:ext cx="1780186" cy="5048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GROCERIES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55745F-0EC9-4E3C-AB61-26EA4F27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68" y="2463183"/>
            <a:ext cx="1487553" cy="1835055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CC1B7FA2-C0F4-41E4-B1F2-3ED6A2394B0C}"/>
              </a:ext>
            </a:extLst>
          </p:cNvPr>
          <p:cNvSpPr txBox="1">
            <a:spLocks/>
          </p:cNvSpPr>
          <p:nvPr/>
        </p:nvSpPr>
        <p:spPr>
          <a:xfrm>
            <a:off x="2563214" y="1683421"/>
            <a:ext cx="1780186" cy="504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CALFRESH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B39D2C8-B3DF-4DC3-9BDA-BA9406CC352C}"/>
              </a:ext>
            </a:extLst>
          </p:cNvPr>
          <p:cNvSpPr txBox="1">
            <a:spLocks/>
          </p:cNvSpPr>
          <p:nvPr/>
        </p:nvSpPr>
        <p:spPr>
          <a:xfrm>
            <a:off x="4759409" y="1685925"/>
            <a:ext cx="1780186" cy="504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PREPARED MEALS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BED38B16-909A-40D5-B4AA-98AE43096D48}"/>
              </a:ext>
            </a:extLst>
          </p:cNvPr>
          <p:cNvSpPr txBox="1">
            <a:spLocks/>
          </p:cNvSpPr>
          <p:nvPr/>
        </p:nvSpPr>
        <p:spPr>
          <a:xfrm>
            <a:off x="6982814" y="1685925"/>
            <a:ext cx="1780186" cy="504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SCHOOL MEALS</a:t>
            </a: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C117612E-8A75-44FA-8779-84FB5E6CC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952750"/>
            <a:ext cx="1592950" cy="10034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9" name="Picture 38" descr="A picture containing box&#10;&#10;Description automatically generated">
            <a:extLst>
              <a:ext uri="{FF2B5EF4-FFF2-40B4-BE49-F238E27FC236}">
                <a16:creationId xmlns:a16="http://schemas.microsoft.com/office/drawing/2014/main" id="{10310345-46F2-4950-9961-019C1E6741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10" y="2674585"/>
            <a:ext cx="1475522" cy="1737430"/>
          </a:xfrm>
          <a:prstGeom prst="rect">
            <a:avLst/>
          </a:prstGeom>
        </p:spPr>
      </p:pic>
      <p:pic>
        <p:nvPicPr>
          <p:cNvPr id="41" name="Picture 40" descr="A white plate topped with different types of food&#10;&#10;Description automatically generated">
            <a:extLst>
              <a:ext uri="{FF2B5EF4-FFF2-40B4-BE49-F238E27FC236}">
                <a16:creationId xmlns:a16="http://schemas.microsoft.com/office/drawing/2014/main" id="{17FEC8FC-EE2E-4B3F-8796-6ED8A7D403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38" y="2712439"/>
            <a:ext cx="1614462" cy="161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75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build="p"/>
      <p:bldP spid="28" grpId="0"/>
      <p:bldP spid="29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AF24F4-9702-4127-BF28-86BD89D9615E}"/>
              </a:ext>
            </a:extLst>
          </p:cNvPr>
          <p:cNvSpPr/>
          <p:nvPr/>
        </p:nvSpPr>
        <p:spPr>
          <a:xfrm>
            <a:off x="0" y="-74"/>
            <a:ext cx="9144000" cy="2687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F47B1A1E-629A-4B66-A0AA-2916974E4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t="430" r="-2" b="21753"/>
          <a:stretch/>
        </p:blipFill>
        <p:spPr>
          <a:xfrm>
            <a:off x="3435532" y="-74"/>
            <a:ext cx="5708468" cy="268740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DB9B69-4F88-41F0-8041-C1BEB4FCC1B9}"/>
              </a:ext>
            </a:extLst>
          </p:cNvPr>
          <p:cNvSpPr txBox="1">
            <a:spLocks/>
          </p:cNvSpPr>
          <p:nvPr/>
        </p:nvSpPr>
        <p:spPr>
          <a:xfrm>
            <a:off x="381000" y="3193320"/>
            <a:ext cx="8637083" cy="1715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Twice monthly groceries to low-income senior (60+) and disabled (55+) households</a:t>
            </a:r>
          </a:p>
          <a:p>
            <a:pPr marL="285750" indent="-2286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Households receive about 60 pounds of food each month: fresh produce, eggs, chicken, grains and more</a:t>
            </a:r>
          </a:p>
          <a:p>
            <a:pPr marL="285750" indent="-2286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9A8E1C65-11B5-4D43-9C88-35891E3E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83" y="485780"/>
            <a:ext cx="2468166" cy="17156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pc="600" dirty="0">
                <a:solidFill>
                  <a:schemeClr val="bg1"/>
                </a:solidFill>
              </a:rPr>
              <a:t>BROWN BAG </a:t>
            </a:r>
          </a:p>
        </p:txBody>
      </p:sp>
    </p:spTree>
    <p:extLst>
      <p:ext uri="{BB962C8B-B14F-4D97-AF65-F5344CB8AC3E}">
        <p14:creationId xmlns:p14="http://schemas.microsoft.com/office/powerpoint/2010/main" val="251219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4B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CFF4D-46B6-4996-BB4E-A9D0F757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400" b="0" spc="600" dirty="0">
                <a:solidFill>
                  <a:srgbClr val="FFFFFF"/>
                </a:solidFill>
              </a:rPr>
              <a:t>Pantries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8FECF1-F972-4953-A155-2E1B4D62C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6569"/>
          <a:stretch/>
        </p:blipFill>
        <p:spPr>
          <a:xfrm>
            <a:off x="245660" y="241299"/>
            <a:ext cx="5293729" cy="3080544"/>
          </a:xfrm>
          <a:prstGeom prst="rect">
            <a:avLst/>
          </a:prstGeom>
        </p:spPr>
      </p:pic>
      <p:sp>
        <p:nvSpPr>
          <p:cNvPr id="39" name="Rectangle 3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F13C3-7BCC-4075-A273-9619A3B20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1989" y="688293"/>
            <a:ext cx="2568554" cy="3639272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</a:rPr>
              <a:t>Free groceries are available in convenient locations for anyone who needs healthy food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5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40C2B9-2CCB-4CC8-BE88-680137B597D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359DA-D122-4B23-A567-250CD37B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50" y="514350"/>
            <a:ext cx="4526313" cy="9941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b="0" spc="600" dirty="0"/>
              <a:t>FAMILY HARVEST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5A1B8-FCCB-4E98-A929-7CEA37494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250" y="1885950"/>
            <a:ext cx="4365585" cy="2580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Monthly groceries to low-income households with children under age 26 living at home 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Families receive about 110 pounds of food per month: fresh produce, milk, chicken, eggs, peanut butter, grains and much more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1FDDB3-4B25-4A47-863D-471A35BAF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3854" r="15550" b="-2"/>
          <a:stretch/>
        </p:blipFill>
        <p:spPr>
          <a:xfrm>
            <a:off x="5062605" y="-1"/>
            <a:ext cx="4081395" cy="4241204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4504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37823-9EE5-4303-ABEF-4415201CA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9" r="9091" b="21231"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49" y="-1"/>
            <a:ext cx="4081393" cy="4241204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8F6C3-AD6B-4D4E-B9E9-F12EB852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17593"/>
            <a:ext cx="3046982" cy="78255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500" b="0" dirty="0">
                <a:solidFill>
                  <a:schemeClr val="accent1"/>
                </a:solidFill>
              </a:rPr>
              <a:t>PRODUCE MOBILE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BA14A-F97A-48B4-9F6D-3A753894D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1698173"/>
            <a:ext cx="3276600" cy="20655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2286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fresh fruits and vegetables</a:t>
            </a:r>
          </a:p>
          <a:p>
            <a:pPr marL="342900" indent="-2286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Individuals get about 14 pounds of food per month</a:t>
            </a:r>
          </a:p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00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B84079-8634-4E89-9A44-7BEA9C970601}"/>
              </a:ext>
            </a:extLst>
          </p:cNvPr>
          <p:cNvSpPr/>
          <p:nvPr/>
        </p:nvSpPr>
        <p:spPr>
          <a:xfrm>
            <a:off x="0" y="0"/>
            <a:ext cx="4343383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3195AD-C320-4138-93C5-7218B034B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604977"/>
            <a:ext cx="391595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0" kern="1200" spc="6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PREPARED MEALS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925C3F9-C64A-42EC-B3B5-58181213D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4977"/>
            <a:ext cx="4343400" cy="371937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02548C-4ED4-4F00-B46A-586CF94E6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5400" y="1708766"/>
            <a:ext cx="3926617" cy="2829757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Many of our partners provide prepared meals</a:t>
            </a:r>
          </a:p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questions asked – anyone can eat</a:t>
            </a:r>
          </a:p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Variety of meal times and days</a:t>
            </a:r>
          </a:p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E3BEA2-3DCE-43BA-8CA4-76E12DCEE0B9}"/>
              </a:ext>
            </a:extLst>
          </p:cNvPr>
          <p:cNvCxnSpPr/>
          <p:nvPr/>
        </p:nvCxnSpPr>
        <p:spPr>
          <a:xfrm>
            <a:off x="4648200" y="361950"/>
            <a:ext cx="0" cy="449580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176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08F00-41F9-409D-9243-DC3D01982FD1}"/>
              </a:ext>
            </a:extLst>
          </p:cNvPr>
          <p:cNvSpPr/>
          <p:nvPr/>
        </p:nvSpPr>
        <p:spPr>
          <a:xfrm>
            <a:off x="228600" y="437914"/>
            <a:ext cx="8610600" cy="68603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3EF275-AA80-46D2-9433-1B6716F2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21" y="285750"/>
            <a:ext cx="7886700" cy="9941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Partner Options…</a:t>
            </a: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EF26D69F-0137-40E0-80D9-4CC5C68DC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60838"/>
              </p:ext>
            </p:extLst>
          </p:nvPr>
        </p:nvGraphicFramePr>
        <p:xfrm>
          <a:off x="21771" y="1428513"/>
          <a:ext cx="9144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9331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AF0368-737E-436B-9833-BF104A75ADF6}"/>
              </a:ext>
            </a:extLst>
          </p:cNvPr>
          <p:cNvSpPr/>
          <p:nvPr/>
        </p:nvSpPr>
        <p:spPr>
          <a:xfrm>
            <a:off x="228600" y="437914"/>
            <a:ext cx="8610600" cy="68603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3EF275-AA80-46D2-9433-1B6716F2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21" y="285750"/>
            <a:ext cx="7886700" cy="9941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Train to become an FCAAP Partner</a:t>
            </a: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EF26D69F-0137-40E0-80D9-4CC5C68DC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375071"/>
              </p:ext>
            </p:extLst>
          </p:nvPr>
        </p:nvGraphicFramePr>
        <p:xfrm>
          <a:off x="21771" y="1733550"/>
          <a:ext cx="9144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2657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1377E-BACB-4A71-BD90-39BB4FF4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Overview of Application Process</a:t>
            </a:r>
            <a:br>
              <a:rPr lang="en-US" sz="3100"/>
            </a:br>
            <a:r>
              <a:rPr lang="en-US" sz="3100"/>
              <a:t>Step by Step Process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6C1E4A-D985-43EF-9501-69D6CC612A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934392"/>
              </p:ext>
            </p:extLst>
          </p:nvPr>
        </p:nvGraphicFramePr>
        <p:xfrm>
          <a:off x="628650" y="136921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184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5931"/>
            <a:ext cx="6870771" cy="1117569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F85A8-062E-466F-A783-C018C2E7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47413"/>
            <a:ext cx="5789535" cy="822248"/>
          </a:xfrm>
        </p:spPr>
        <p:txBody>
          <a:bodyPr>
            <a:normAutofit/>
          </a:bodyPr>
          <a:lstStyle/>
          <a:p>
            <a:r>
              <a:rPr lang="en-US"/>
              <a:t>Making a Referral 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77" y="4025931"/>
            <a:ext cx="2571723" cy="1117569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BF0E36-312D-4520-AC56-7F59DD689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400678"/>
              </p:ext>
            </p:extLst>
          </p:nvPr>
        </p:nvGraphicFramePr>
        <p:xfrm>
          <a:off x="628650" y="482600"/>
          <a:ext cx="7886700" cy="3060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7390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7" r="28121"/>
          <a:stretch/>
        </p:blipFill>
        <p:spPr bwMode="auto">
          <a:xfrm>
            <a:off x="0" y="8626"/>
            <a:ext cx="491705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 flipV="1">
            <a:off x="3200400" y="-1"/>
            <a:ext cx="5943600" cy="5138097"/>
          </a:xfrm>
          <a:custGeom>
            <a:avLst/>
            <a:gdLst/>
            <a:ahLst/>
            <a:cxnLst/>
            <a:rect l="l" t="t" r="r" b="b"/>
            <a:pathLst>
              <a:path w="5105400" h="5156536">
                <a:moveTo>
                  <a:pt x="3" y="5156521"/>
                </a:moveTo>
                <a:lnTo>
                  <a:pt x="0" y="5156536"/>
                </a:lnTo>
                <a:lnTo>
                  <a:pt x="0" y="5156533"/>
                </a:lnTo>
                <a:close/>
                <a:moveTo>
                  <a:pt x="1371655" y="0"/>
                </a:moveTo>
                <a:lnTo>
                  <a:pt x="3810000" y="0"/>
                </a:lnTo>
                <a:lnTo>
                  <a:pt x="3809999" y="4"/>
                </a:lnTo>
                <a:lnTo>
                  <a:pt x="5105400" y="4"/>
                </a:lnTo>
                <a:lnTo>
                  <a:pt x="5105400" y="5156534"/>
                </a:lnTo>
                <a:lnTo>
                  <a:pt x="2286000" y="5156534"/>
                </a:lnTo>
                <a:lnTo>
                  <a:pt x="2286000" y="5151136"/>
                </a:lnTo>
                <a:lnTo>
                  <a:pt x="1436" y="5151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114800" y="361950"/>
            <a:ext cx="5029200" cy="914400"/>
            <a:chOff x="4114800" y="361950"/>
            <a:chExt cx="5029200" cy="914400"/>
          </a:xfrm>
        </p:grpSpPr>
        <p:sp>
          <p:nvSpPr>
            <p:cNvPr id="3" name="Snip Single Corner Rectangle 2"/>
            <p:cNvSpPr/>
            <p:nvPr/>
          </p:nvSpPr>
          <p:spPr>
            <a:xfrm flipH="1">
              <a:off x="4114800" y="361950"/>
              <a:ext cx="4876801" cy="914400"/>
            </a:xfrm>
            <a:prstGeom prst="snip1Rect">
              <a:avLst>
                <a:gd name="adj" fmla="val 45467"/>
              </a:avLst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09898" y="362677"/>
              <a:ext cx="4934102" cy="837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andara" panose="020E0502030303020204" pitchFamily="34" charset="0"/>
                  <a:cs typeface="Aharoni" panose="02010803020104030203" pitchFamily="2" charset="-79"/>
                </a:rPr>
                <a:t>REGULATION CHANGE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495800" y="1826438"/>
            <a:ext cx="4419601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i="1" dirty="0"/>
              <a:t>There will be</a:t>
            </a:r>
          </a:p>
          <a:p>
            <a:pPr algn="r">
              <a:lnSpc>
                <a:spcPct val="150000"/>
              </a:lnSpc>
            </a:pPr>
            <a:r>
              <a:rPr lang="en-US" sz="2800" b="1" i="1" dirty="0"/>
              <a:t>NO CHANGE or REDUCTION to SSI/SSP benefit </a:t>
            </a:r>
            <a:endParaRPr lang="en-US" b="1" i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066800" y="0"/>
            <a:ext cx="10134600" cy="5143500"/>
            <a:chOff x="-1066800" y="0"/>
            <a:chExt cx="10134600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18" name="Rectangle 7"/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533400" y="285750"/>
              <a:ext cx="96012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What is CalFresh</a:t>
              </a:r>
              <a:r>
                <a:rPr lang="en-US" sz="9600" spc="1000" dirty="0">
                  <a:solidFill>
                    <a:srgbClr val="FF0066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?</a:t>
              </a:r>
              <a:r>
                <a:rPr lang="en-US" sz="5400" spc="1000" dirty="0">
                  <a:solidFill>
                    <a:srgbClr val="FF0066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3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accel="1733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accel="1733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7" grpId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65A5-5AB2-45E6-B5F1-09AC1DE2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52" y="757100"/>
            <a:ext cx="7838694" cy="549549"/>
          </a:xfrm>
        </p:spPr>
        <p:txBody>
          <a:bodyPr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/>
              <a:t>1. Making a Referral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655" y="1532852"/>
            <a:ext cx="7642689" cy="60512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BDCFC-951F-48D2-9538-B4CDBD25A600}"/>
              </a:ext>
            </a:extLst>
          </p:cNvPr>
          <p:cNvSpPr txBox="1"/>
          <p:nvPr/>
        </p:nvSpPr>
        <p:spPr>
          <a:xfrm>
            <a:off x="4038600" y="120015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C0C3712-D204-4F9D-BC3B-68C1BC0B9A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148492"/>
              </p:ext>
            </p:extLst>
          </p:nvPr>
        </p:nvGraphicFramePr>
        <p:xfrm>
          <a:off x="750655" y="1789042"/>
          <a:ext cx="7642689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9787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D5BD9A-DC93-43B6-975E-D4828539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82600"/>
            <a:ext cx="2819400" cy="1197986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 fontScale="9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Food Assistance Referral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CE4B6-212A-496D-B5D1-3C6F1A267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58" y="2099184"/>
            <a:ext cx="2278042" cy="2561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Fax or email: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(408) 266-9042 or food@shfb.org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Client will be contacted within 24-48 hours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72BC1-065C-401D-89AB-755B3E681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855" y="482600"/>
            <a:ext cx="4109010" cy="40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33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61C66-E477-4A53-B8AE-E296D2C8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0" y="482600"/>
            <a:ext cx="2912620" cy="1197986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Client Referral Form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6E1680CE-3C88-43C1-ADA6-FEBF4A88D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722" y="0"/>
            <a:ext cx="41292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06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365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BA19F-569F-476B-B2B8-F7965E54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rgbClr val="FFFFFF"/>
                </a:solidFill>
                <a:ea typeface="+mj-ea"/>
                <a:cs typeface="+mj-cs"/>
              </a:rPr>
              <a:t>We’re here to help!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4986C6-537F-4CFC-AD80-E5F24EBF3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259" y="1047751"/>
            <a:ext cx="575094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0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494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E9A4F-8B4E-4DE9-8E1C-582D0828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US" sz="4000" spc="600" dirty="0">
                <a:solidFill>
                  <a:srgbClr val="FFFFFF"/>
                </a:solidFill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8E44B-0E47-41EE-95BB-525854D09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t="2607" r="-2" b="-2"/>
          <a:stretch/>
        </p:blipFill>
        <p:spPr>
          <a:xfrm>
            <a:off x="245660" y="241299"/>
            <a:ext cx="5293729" cy="30805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4A86D-356C-4045-A5FB-8172B2629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688293"/>
            <a:ext cx="2568554" cy="36392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We look forward to working with you!</a:t>
            </a:r>
          </a:p>
          <a:p>
            <a:pPr marL="0" indent="0">
              <a:buNone/>
            </a:pP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8456A-2989-48AE-9F76-F4295DADE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719" y="3797167"/>
            <a:ext cx="1365622" cy="1060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43754-132A-4ED0-AE26-3D40E1C23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442" y="3840568"/>
            <a:ext cx="179847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45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CA0558-6AA4-44A9-B6B2-B5E2BCD02A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35" y="1219200"/>
            <a:ext cx="3852502" cy="25717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1180107"/>
            <a:ext cx="340896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i="1" dirty="0"/>
              <a:t>CalFresh is a nutrition program that can help households </a:t>
            </a:r>
          </a:p>
          <a:p>
            <a:pPr algn="r">
              <a:lnSpc>
                <a:spcPct val="150000"/>
              </a:lnSpc>
            </a:pPr>
            <a:r>
              <a:rPr lang="en-US" sz="2800" b="1" i="1" dirty="0"/>
              <a:t>buy healthy foods.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572000" y="562570"/>
            <a:ext cx="0" cy="458093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-1066800" y="0"/>
            <a:ext cx="10134600" cy="5143500"/>
            <a:chOff x="-1066800" y="0"/>
            <a:chExt cx="10134600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12" name="Rectangle 7"/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533400" y="285750"/>
              <a:ext cx="96012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What is CalFresh</a:t>
              </a:r>
              <a:r>
                <a:rPr lang="en-US" sz="9600" spc="1000" dirty="0">
                  <a:solidFill>
                    <a:srgbClr val="FF0066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?</a:t>
              </a:r>
              <a:r>
                <a:rPr lang="en-US" sz="5400" spc="1000" dirty="0">
                  <a:solidFill>
                    <a:srgbClr val="FF0066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6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1172" y="1749315"/>
            <a:ext cx="3962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/>
              <a:t>In California, known as </a:t>
            </a:r>
            <a:r>
              <a:rPr lang="en-US" sz="3600" b="1" i="1" dirty="0" err="1">
                <a:solidFill>
                  <a:srgbClr val="00B050"/>
                </a:solidFill>
              </a:rPr>
              <a:t>CalFresh</a:t>
            </a:r>
            <a:endParaRPr lang="en-US" sz="3600" b="1" i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1" y="3257550"/>
            <a:ext cx="3962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/>
              <a:t>Nationally, the program is called </a:t>
            </a:r>
            <a:r>
              <a:rPr lang="en-US" sz="3600" b="1" i="1" dirty="0">
                <a:solidFill>
                  <a:srgbClr val="7030A0"/>
                </a:solidFill>
              </a:rPr>
              <a:t>SNAP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572000" y="209550"/>
            <a:ext cx="0" cy="458093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C:\Users\saludj.SCCGOV\Desktop\pictures\LOGOS\CalFresh_Color_Eng.png">
            <a:extLst>
              <a:ext uri="{FF2B5EF4-FFF2-40B4-BE49-F238E27FC236}">
                <a16:creationId xmlns:a16="http://schemas.microsoft.com/office/drawing/2014/main" id="{4F60D925-B924-4C1B-9B99-1727A3A00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2" r="-3502" b="9843"/>
          <a:stretch/>
        </p:blipFill>
        <p:spPr bwMode="auto">
          <a:xfrm>
            <a:off x="5562600" y="1428750"/>
            <a:ext cx="2812312" cy="84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S:\Program\PSA Work Folder\Joahnna's Work Folder\2018 Work Folder\pictures\LOGOS\SNAP LOGO.png">
            <a:extLst>
              <a:ext uri="{FF2B5EF4-FFF2-40B4-BE49-F238E27FC236}">
                <a16:creationId xmlns:a16="http://schemas.microsoft.com/office/drawing/2014/main" id="{D4F8DBA5-B6FD-45AA-A255-84A87FE01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0275"/>
            <a:ext cx="2307110" cy="14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E627C3-712E-48A3-9C7E-41878A5464AB}"/>
              </a:ext>
            </a:extLst>
          </p:cNvPr>
          <p:cNvSpPr txBox="1"/>
          <p:nvPr/>
        </p:nvSpPr>
        <p:spPr>
          <a:xfrm>
            <a:off x="280160" y="361950"/>
            <a:ext cx="4114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/>
              <a:t>Used to be known as the 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Food Stamps</a:t>
            </a:r>
          </a:p>
        </p:txBody>
      </p:sp>
    </p:spTree>
    <p:extLst>
      <p:ext uri="{BB962C8B-B14F-4D97-AF65-F5344CB8AC3E}">
        <p14:creationId xmlns:p14="http://schemas.microsoft.com/office/powerpoint/2010/main" val="2036403742"/>
      </p:ext>
    </p:extLst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52400" y="285750"/>
            <a:ext cx="4267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i="1" dirty="0"/>
              <a:t>It is funded by the </a:t>
            </a:r>
          </a:p>
          <a:p>
            <a:pPr algn="r">
              <a:lnSpc>
                <a:spcPct val="150000"/>
              </a:lnSpc>
            </a:pPr>
            <a:r>
              <a:rPr lang="en-US" sz="3200" b="1" i="1" dirty="0">
                <a:solidFill>
                  <a:srgbClr val="00B050"/>
                </a:solidFill>
              </a:rPr>
              <a:t>FEDERAL GOVERNMENT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572000" y="657820"/>
            <a:ext cx="0" cy="458093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S:\Program\PSA Work Folder\Joahnna's Work Folder\2018 Work Folder\pictures\LOGOS\220px-Great_Seal_of_the_United_States_(obverse)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5255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7882" y="2038350"/>
            <a:ext cx="4038600" cy="2667000"/>
          </a:xfrm>
          <a:prstGeom prst="rect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BENEFIT AMOUNT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Ranges from:   $15-$192</a:t>
            </a:r>
          </a:p>
          <a:p>
            <a:pPr algn="ctr"/>
            <a:endParaRPr lang="en-US" sz="2800" i="1" dirty="0">
              <a:solidFill>
                <a:schemeClr val="bg1"/>
              </a:solidFill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Average:   $105-$110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For older adults &amp;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people with disabilities </a:t>
            </a:r>
          </a:p>
        </p:txBody>
      </p:sp>
    </p:spTree>
    <p:extLst>
      <p:ext uri="{BB962C8B-B14F-4D97-AF65-F5344CB8AC3E}">
        <p14:creationId xmlns:p14="http://schemas.microsoft.com/office/powerpoint/2010/main" val="168050040"/>
      </p:ext>
    </p:extLst>
  </p:cSld>
  <p:clrMapOvr>
    <a:masterClrMapping/>
  </p:clrMapOvr>
  <p:transition spd="med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90550"/>
            <a:ext cx="8420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CalFresh benefits are issued on an EBT card that:</a:t>
            </a:r>
          </a:p>
        </p:txBody>
      </p:sp>
      <p:pic>
        <p:nvPicPr>
          <p:cNvPr id="4098" name="Picture 2" descr="S:\Program\PSA Work Folder\Joahnna's Work Folder\2018 Work Folder\pictures\LOGOS\ebt car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855">
            <a:off x="5016186" y="1752721"/>
            <a:ext cx="3135708" cy="1975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57200" y="1448365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b="1" i="1" dirty="0"/>
              <a:t>Works like a debit card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b="1" i="1" dirty="0"/>
              <a:t>Can be used at most grocery stores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b="1" i="1" dirty="0"/>
              <a:t>Many farmers markets to purchase food</a:t>
            </a:r>
            <a:endParaRPr lang="en-US" sz="3600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066800" y="0"/>
            <a:ext cx="10122724" cy="5143500"/>
            <a:chOff x="-1066800" y="0"/>
            <a:chExt cx="10122724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15" name="Rectangle 7"/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6625" y="819150"/>
              <a:ext cx="7855384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Benefits of</a:t>
              </a:r>
            </a:p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CalFresh Program</a:t>
              </a:r>
              <a:endParaRPr lang="en-US" sz="5400" spc="1000" dirty="0">
                <a:solidFill>
                  <a:srgbClr val="FF0066"/>
                </a:solidFill>
                <a:latin typeface="Cooper Black" panose="0208090404030B020404" pitchFamily="18" charset="0"/>
                <a:ea typeface="Adobe Song Std L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235331"/>
      </p:ext>
    </p:extLst>
  </p:cSld>
  <p:clrMapOvr>
    <a:masterClrMapping/>
  </p:clrMapOvr>
  <p:transition spd="med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733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1733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41148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200" y="514350"/>
            <a:ext cx="396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dirty="0">
                <a:solidFill>
                  <a:schemeClr val="bg1"/>
                </a:solidFill>
              </a:rPr>
              <a:t>Market Match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400" y="590550"/>
            <a:ext cx="411479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EBT Cards Accepted at Most Farmers’ Markets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Green Star Markets Accepts EBT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Orange Star Markets Accepts EBT  &amp; Doubles Your Money up to $10 free per day</a:t>
            </a:r>
            <a:endParaRPr lang="en-US" sz="2400" b="1" i="1" dirty="0"/>
          </a:p>
          <a:p>
            <a:pPr>
              <a:spcAft>
                <a:spcPts val="600"/>
              </a:spcAft>
            </a:pPr>
            <a:endParaRPr lang="en-US" sz="2400" b="1" i="1" dirty="0"/>
          </a:p>
          <a:p>
            <a:pPr>
              <a:spcAft>
                <a:spcPts val="600"/>
              </a:spcAft>
            </a:pPr>
            <a:r>
              <a:rPr lang="en-US" sz="2400" b="1" i="1" dirty="0"/>
              <a:t>WEBSITE:</a:t>
            </a:r>
          </a:p>
          <a:p>
            <a:pPr>
              <a:spcAft>
                <a:spcPts val="1800"/>
              </a:spcAft>
            </a:pPr>
            <a:r>
              <a:rPr lang="en-US" b="1" i="1" u="sng" dirty="0">
                <a:solidFill>
                  <a:srgbClr val="00B0F0"/>
                </a:solidFill>
              </a:rPr>
              <a:t>https://www.sccgov.org/sites/phd/hi/ heal/harvest/Documents/market.pdf</a:t>
            </a:r>
            <a:endParaRPr lang="en-US" sz="1600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81150"/>
            <a:ext cx="3884258" cy="25908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1066800" y="0"/>
            <a:ext cx="10122724" cy="5143500"/>
            <a:chOff x="-1066800" y="0"/>
            <a:chExt cx="10122724" cy="5143500"/>
          </a:xfrm>
          <a:effectLst>
            <a:outerShdw blurRad="101600" dist="63500" algn="l" rotWithShape="0">
              <a:prstClr val="black">
                <a:alpha val="40000"/>
              </a:prstClr>
            </a:outerShdw>
          </a:effectLst>
        </p:grpSpPr>
        <p:sp>
          <p:nvSpPr>
            <p:cNvPr id="24" name="Rectangle 7"/>
            <p:cNvSpPr/>
            <p:nvPr/>
          </p:nvSpPr>
          <p:spPr>
            <a:xfrm>
              <a:off x="-1066800" y="0"/>
              <a:ext cx="10122724" cy="5143500"/>
            </a:xfrm>
            <a:custGeom>
              <a:avLst/>
              <a:gdLst/>
              <a:ahLst/>
              <a:cxnLst/>
              <a:rect l="l" t="t" r="r" b="b"/>
              <a:pathLst>
                <a:path w="10122724" h="5143500">
                  <a:moveTo>
                    <a:pt x="0" y="0"/>
                  </a:moveTo>
                  <a:lnTo>
                    <a:pt x="2743200" y="0"/>
                  </a:lnTo>
                  <a:lnTo>
                    <a:pt x="9472484" y="0"/>
                  </a:lnTo>
                  <a:lnTo>
                    <a:pt x="9472484" y="18440"/>
                  </a:lnTo>
                  <a:cubicBezTo>
                    <a:pt x="9487624" y="22859"/>
                    <a:pt x="9504146" y="67018"/>
                    <a:pt x="9528190" y="83168"/>
                  </a:cubicBezTo>
                  <a:cubicBezTo>
                    <a:pt x="9546048" y="95163"/>
                    <a:pt x="9590582" y="106842"/>
                    <a:pt x="9616916" y="116447"/>
                  </a:cubicBezTo>
                  <a:lnTo>
                    <a:pt x="9946034" y="116447"/>
                  </a:lnTo>
                  <a:cubicBezTo>
                    <a:pt x="10043617" y="116447"/>
                    <a:pt x="10122724" y="214087"/>
                    <a:pt x="10122724" y="334530"/>
                  </a:cubicBezTo>
                  <a:lnTo>
                    <a:pt x="10122724" y="2294413"/>
                  </a:lnTo>
                  <a:cubicBezTo>
                    <a:pt x="10122724" y="2414857"/>
                    <a:pt x="10043617" y="2512497"/>
                    <a:pt x="9946034" y="2512497"/>
                  </a:cubicBezTo>
                  <a:lnTo>
                    <a:pt x="9580233" y="2512497"/>
                  </a:lnTo>
                  <a:cubicBezTo>
                    <a:pt x="9559718" y="2520268"/>
                    <a:pt x="9539035" y="2528824"/>
                    <a:pt x="9528190" y="2537519"/>
                  </a:cubicBezTo>
                  <a:cubicBezTo>
                    <a:pt x="9503814" y="2557064"/>
                    <a:pt x="9487168" y="2610972"/>
                    <a:pt x="9472484" y="2617509"/>
                  </a:cubicBezTo>
                  <a:lnTo>
                    <a:pt x="9472484" y="5143500"/>
                  </a:lnTo>
                  <a:lnTo>
                    <a:pt x="27432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2000" y="817424"/>
              <a:ext cx="716280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Benefits of</a:t>
              </a:r>
            </a:p>
            <a:p>
              <a:pPr algn="ctr"/>
              <a:r>
                <a:rPr lang="en-US" sz="5400" spc="300" dirty="0">
                  <a:solidFill>
                    <a:schemeClr val="bg1"/>
                  </a:solidFill>
                  <a:latin typeface="Cooper Black" panose="0208090404030B020404" pitchFamily="18" charset="0"/>
                  <a:ea typeface="Adobe Song Std L" pitchFamily="18" charset="-128"/>
                </a:rPr>
                <a:t>CalFresh Program</a:t>
              </a:r>
              <a:endParaRPr lang="en-US" sz="5400" spc="1000" dirty="0">
                <a:solidFill>
                  <a:srgbClr val="FF0066"/>
                </a:solidFill>
                <a:latin typeface="Cooper Black" panose="0208090404030B020404" pitchFamily="18" charset="0"/>
                <a:ea typeface="Adobe Song Std L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7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1168</Words>
  <Application>Microsoft Office PowerPoint</Application>
  <PresentationFormat>On-screen Show (16:9)</PresentationFormat>
  <Paragraphs>211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Adobe Arabic</vt:lpstr>
      <vt:lpstr>Algerian</vt:lpstr>
      <vt:lpstr>Arial</vt:lpstr>
      <vt:lpstr>Bell MT</vt:lpstr>
      <vt:lpstr>Berlin Sans FB Demi</vt:lpstr>
      <vt:lpstr>Calibri</vt:lpstr>
      <vt:lpstr>Candara</vt:lpstr>
      <vt:lpstr>Century Gothic</vt:lpstr>
      <vt:lpstr>Cooper Black</vt:lpstr>
      <vt:lpstr>Cordia New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Simplified Process</vt:lpstr>
      <vt:lpstr>Regular Process </vt:lpstr>
      <vt:lpstr>E-Verified by County</vt:lpstr>
      <vt:lpstr>Self Declared Verifications</vt:lpstr>
      <vt:lpstr>Self Declared Verifications</vt:lpstr>
      <vt:lpstr>Paper Verifications</vt:lpstr>
      <vt:lpstr>Paper Verifications</vt:lpstr>
      <vt:lpstr>Paper Verifications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 Harvest Food Bank of Santa Clara and San Mateo Counties</vt:lpstr>
      <vt:lpstr>Food Program Agenda</vt:lpstr>
      <vt:lpstr>How Can You Help? </vt:lpstr>
      <vt:lpstr>Different Ways to get Food…</vt:lpstr>
      <vt:lpstr>BROWN BAG </vt:lpstr>
      <vt:lpstr>Pantries </vt:lpstr>
      <vt:lpstr>FAMILY HARVEST </vt:lpstr>
      <vt:lpstr>PRODUCE MOBILE </vt:lpstr>
      <vt:lpstr>PREPARED MEALS </vt:lpstr>
      <vt:lpstr>Partner Options…</vt:lpstr>
      <vt:lpstr>Train to become an FCAAP Partner</vt:lpstr>
      <vt:lpstr>Overview of Application Process Step by Step Process  </vt:lpstr>
      <vt:lpstr>Making a Referral </vt:lpstr>
      <vt:lpstr>1. Making a Referral  </vt:lpstr>
      <vt:lpstr>1. Food Assistance Referral Form</vt:lpstr>
      <vt:lpstr>2. Client Referral Form</vt:lpstr>
      <vt:lpstr>We’re here to help!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Salud, Joahnna</dc:creator>
  <cp:lastModifiedBy>Berthron-Arechiga, Roseann</cp:lastModifiedBy>
  <cp:revision>9</cp:revision>
  <dcterms:created xsi:type="dcterms:W3CDTF">2019-04-30T18:07:45Z</dcterms:created>
  <dcterms:modified xsi:type="dcterms:W3CDTF">2019-05-02T20:13:47Z</dcterms:modified>
</cp:coreProperties>
</file>